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53" r:id="rId2"/>
  </p:sldMasterIdLst>
  <p:notesMasterIdLst>
    <p:notesMasterId r:id="rId109"/>
  </p:notesMasterIdLst>
  <p:handoutMasterIdLst>
    <p:handoutMasterId r:id="rId110"/>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 id="800" r:id="rId106"/>
    <p:sldId id="801" r:id="rId107"/>
    <p:sldId id="802" r:id="rId108"/>
  </p:sldIdLst>
  <p:sldSz cx="9144000" cy="6858000" type="letter"/>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p:restoredTop sz="94356" autoAdjust="0"/>
  </p:normalViewPr>
  <p:slideViewPr>
    <p:cSldViewPr snapToGrid="0" snapToObjects="1" showGuides="1">
      <p:cViewPr varScale="1">
        <p:scale>
          <a:sx n="107" d="100"/>
          <a:sy n="107" d="100"/>
        </p:scale>
        <p:origin x="2320" y="176"/>
      </p:cViewPr>
      <p:guideLst>
        <p:guide orient="horz" pos="2208"/>
        <p:guide pos="2899"/>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12/6/23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12/6/23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Helvetica Light" charset="0"/>
        <a:ea typeface="+mn-ea"/>
        <a:cs typeface="+mn-cs"/>
      </a:defRPr>
    </a:lvl1pPr>
    <a:lvl2pPr marL="342900" algn="l" defTabSz="685800" rtl="0" eaLnBrk="1" latinLnBrk="0" hangingPunct="1">
      <a:defRPr sz="900" b="0" i="0" kern="1200">
        <a:solidFill>
          <a:schemeClr val="tx1"/>
        </a:solidFill>
        <a:latin typeface="Helvetica Light" charset="0"/>
        <a:ea typeface="+mn-ea"/>
        <a:cs typeface="+mn-cs"/>
      </a:defRPr>
    </a:lvl2pPr>
    <a:lvl3pPr marL="685800" algn="l" defTabSz="685800" rtl="0" eaLnBrk="1" latinLnBrk="0" hangingPunct="1">
      <a:defRPr sz="900" b="0" i="0" kern="1200">
        <a:solidFill>
          <a:schemeClr val="tx1"/>
        </a:solidFill>
        <a:latin typeface="Helvetica Light" charset="0"/>
        <a:ea typeface="+mn-ea"/>
        <a:cs typeface="+mn-cs"/>
      </a:defRPr>
    </a:lvl3pPr>
    <a:lvl4pPr marL="1028700" algn="l" defTabSz="685800" rtl="0" eaLnBrk="1" latinLnBrk="0" hangingPunct="1">
      <a:defRPr sz="900" b="0" i="0" kern="1200">
        <a:solidFill>
          <a:schemeClr val="tx1"/>
        </a:solidFill>
        <a:latin typeface="Helvetica Light" charset="0"/>
        <a:ea typeface="+mn-ea"/>
        <a:cs typeface="+mn-cs"/>
      </a:defRPr>
    </a:lvl4pPr>
    <a:lvl5pPr marL="1371600" algn="l" defTabSz="685800" rtl="0" eaLnBrk="1" latinLnBrk="0" hangingPunct="1">
      <a:defRPr sz="900" b="0" i="0" kern="1200">
        <a:solidFill>
          <a:schemeClr val="tx1"/>
        </a:solidFill>
        <a:latin typeface="Helvetica Light"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2991084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dirty="0"/>
          </a:p>
        </p:txBody>
      </p:sp>
    </p:spTree>
    <p:extLst>
      <p:ext uri="{BB962C8B-B14F-4D97-AF65-F5344CB8AC3E}">
        <p14:creationId xmlns:p14="http://schemas.microsoft.com/office/powerpoint/2010/main" val="1864738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dirty="0"/>
          </a:p>
        </p:txBody>
      </p:sp>
    </p:spTree>
    <p:extLst>
      <p:ext uri="{BB962C8B-B14F-4D97-AF65-F5344CB8AC3E}">
        <p14:creationId xmlns:p14="http://schemas.microsoft.com/office/powerpoint/2010/main" val="85674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1800" cap="all" spc="151" baseline="0">
                <a:solidFill>
                  <a:schemeClr val="tx2"/>
                </a:solidFill>
                <a:latin typeface="+mj-lt"/>
              </a:defRPr>
            </a:lvl1pPr>
            <a:lvl2pPr marL="342905" indent="0" algn="ctr">
              <a:buNone/>
              <a:defRPr sz="1800"/>
            </a:lvl2pPr>
            <a:lvl3pPr marL="685808" indent="0" algn="ctr">
              <a:buNone/>
              <a:defRPr sz="1800"/>
            </a:lvl3pPr>
            <a:lvl4pPr marL="1028713" indent="0" algn="ctr">
              <a:buNone/>
              <a:defRPr sz="1500"/>
            </a:lvl4pPr>
            <a:lvl5pPr marL="1371617" indent="0" algn="ctr">
              <a:buNone/>
              <a:defRPr sz="1500"/>
            </a:lvl5pPr>
            <a:lvl6pPr marL="1714522" indent="0" algn="ctr">
              <a:buNone/>
              <a:defRPr sz="1500"/>
            </a:lvl6pPr>
            <a:lvl7pPr marL="2057426" indent="0" algn="ctr">
              <a:buNone/>
              <a:defRPr sz="1500"/>
            </a:lvl7pPr>
            <a:lvl8pPr marL="2400330" indent="0" algn="ctr">
              <a:buNone/>
              <a:defRPr sz="1500"/>
            </a:lvl8pPr>
            <a:lvl9pPr marL="2743235"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24489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5600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8073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38549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4016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776525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83529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2391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14590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4630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85576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9"/>
            <a:ext cx="6858000"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5"/>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3"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2" y="365128"/>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3" y="3602039"/>
            <a:ext cx="1689197"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1" baseline="0">
                <a:solidFill>
                  <a:schemeClr val="tx2"/>
                </a:solidFill>
                <a:latin typeface="+mj-lt"/>
              </a:defRPr>
            </a:lvl1pPr>
            <a:lvl2pPr marL="342905" indent="0">
              <a:buNone/>
              <a:defRPr sz="1351">
                <a:solidFill>
                  <a:schemeClr val="tx1">
                    <a:tint val="75000"/>
                  </a:schemeClr>
                </a:solidFill>
              </a:defRPr>
            </a:lvl2pPr>
            <a:lvl3pPr marL="685808" indent="0">
              <a:buNone/>
              <a:defRPr sz="1200">
                <a:solidFill>
                  <a:schemeClr val="tx1">
                    <a:tint val="75000"/>
                  </a:schemeClr>
                </a:solidFill>
              </a:defRPr>
            </a:lvl3pPr>
            <a:lvl4pPr marL="1028713" indent="0">
              <a:buNone/>
              <a:defRPr sz="1051">
                <a:solidFill>
                  <a:schemeClr val="tx1">
                    <a:tint val="75000"/>
                  </a:schemeClr>
                </a:solidFill>
              </a:defRPr>
            </a:lvl4pPr>
            <a:lvl5pPr marL="1371617" indent="0">
              <a:buNone/>
              <a:defRPr sz="1051">
                <a:solidFill>
                  <a:schemeClr val="tx1">
                    <a:tint val="75000"/>
                  </a:schemeClr>
                </a:solidFill>
              </a:defRPr>
            </a:lvl5pPr>
            <a:lvl6pPr marL="1714522" indent="0">
              <a:buNone/>
              <a:defRPr sz="1051">
                <a:solidFill>
                  <a:schemeClr val="tx1">
                    <a:tint val="75000"/>
                  </a:schemeClr>
                </a:solidFill>
              </a:defRPr>
            </a:lvl6pPr>
            <a:lvl7pPr marL="2057426" indent="0">
              <a:buNone/>
              <a:defRPr sz="1051">
                <a:solidFill>
                  <a:schemeClr val="tx1">
                    <a:tint val="75000"/>
                  </a:schemeClr>
                </a:solidFill>
              </a:defRPr>
            </a:lvl7pPr>
            <a:lvl8pPr marL="2400330" indent="0">
              <a:buNone/>
              <a:defRPr sz="1051">
                <a:solidFill>
                  <a:schemeClr val="tx1">
                    <a:tint val="75000"/>
                  </a:schemeClr>
                </a:solidFill>
              </a:defRPr>
            </a:lvl8pPr>
            <a:lvl9pPr marL="2743235"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12/6/23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2"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1"/>
            <a:ext cx="2400300" cy="3379124"/>
          </a:xfrm>
        </p:spPr>
        <p:txBody>
          <a:bodyPr lIns="91440" rIns="91440">
            <a:normAutofit/>
          </a:bodyPr>
          <a:lstStyle>
            <a:lvl1pPr marL="0" indent="0">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1DE4DEBC-1626-9945-BD0A-3B46C12EBD88}" type="datetime1">
              <a:rPr lang="en-US" smtClean="0"/>
              <a:t>12/6/23</a:t>
            </a:fld>
            <a:endParaRPr lang="en-US" dirty="0"/>
          </a:p>
        </p:txBody>
      </p:sp>
      <p:sp>
        <p:nvSpPr>
          <p:cNvPr id="6" name="Footer Placeholder 5"/>
          <p:cNvSpPr>
            <a:spLocks noGrp="1"/>
          </p:cNvSpPr>
          <p:nvPr>
            <p:ph type="ftr" sz="quarter" idx="11"/>
          </p:nvPr>
        </p:nvSpPr>
        <p:spPr>
          <a:xfrm>
            <a:off x="3600450" y="6459788"/>
            <a:ext cx="3486151"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5"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1"/>
            <a:ext cx="9143990" cy="4915076"/>
          </a:xfrm>
          <a:solidFill>
            <a:schemeClr val="bg2">
              <a:lumMod val="90000"/>
            </a:schemeClr>
          </a:solidFill>
        </p:spPr>
        <p:txBody>
          <a:bodyPr lIns="457200" tIns="457200" anchor="t"/>
          <a:lstStyle>
            <a:lvl1pPr marL="0" indent="0">
              <a:buNone/>
              <a:defRPr sz="2400"/>
            </a:lvl1pPr>
            <a:lvl2pPr marL="342905" indent="0">
              <a:buNone/>
              <a:defRPr sz="2100"/>
            </a:lvl2pPr>
            <a:lvl3pPr marL="685808"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5"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1" y="5907024"/>
            <a:ext cx="7584948"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7"/>
            <a:ext cx="914399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12/6/23</a:t>
            </a:fld>
            <a:endParaRPr 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8"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1" indent="-68581" algn="l" defTabSz="685808"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40" indent="-137162" algn="l" defTabSz="685808"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201"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63"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525"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5011"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5012"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5014"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5016"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808" rtl="0" eaLnBrk="1" latinLnBrk="0" hangingPunct="1">
        <a:defRPr sz="1351" kern="1200">
          <a:solidFill>
            <a:schemeClr val="tx1"/>
          </a:solidFill>
          <a:latin typeface="+mn-lt"/>
          <a:ea typeface="+mn-ea"/>
          <a:cs typeface="+mn-cs"/>
        </a:defRPr>
      </a:lvl1pPr>
      <a:lvl2pPr marL="342905" algn="l" defTabSz="685808" rtl="0" eaLnBrk="1" latinLnBrk="0" hangingPunct="1">
        <a:defRPr sz="1351" kern="1200">
          <a:solidFill>
            <a:schemeClr val="tx1"/>
          </a:solidFill>
          <a:latin typeface="+mn-lt"/>
          <a:ea typeface="+mn-ea"/>
          <a:cs typeface="+mn-cs"/>
        </a:defRPr>
      </a:lvl2pPr>
      <a:lvl3pPr marL="685808" algn="l" defTabSz="685808" rtl="0" eaLnBrk="1" latinLnBrk="0" hangingPunct="1">
        <a:defRPr sz="1351" kern="1200">
          <a:solidFill>
            <a:schemeClr val="tx1"/>
          </a:solidFill>
          <a:latin typeface="+mn-lt"/>
          <a:ea typeface="+mn-ea"/>
          <a:cs typeface="+mn-cs"/>
        </a:defRPr>
      </a:lvl3pPr>
      <a:lvl4pPr marL="1028713" algn="l" defTabSz="685808" rtl="0" eaLnBrk="1" latinLnBrk="0" hangingPunct="1">
        <a:defRPr sz="1351" kern="1200">
          <a:solidFill>
            <a:schemeClr val="tx1"/>
          </a:solidFill>
          <a:latin typeface="+mn-lt"/>
          <a:ea typeface="+mn-ea"/>
          <a:cs typeface="+mn-cs"/>
        </a:defRPr>
      </a:lvl4pPr>
      <a:lvl5pPr marL="1371617" algn="l" defTabSz="685808" rtl="0" eaLnBrk="1" latinLnBrk="0" hangingPunct="1">
        <a:defRPr sz="1351" kern="1200">
          <a:solidFill>
            <a:schemeClr val="tx1"/>
          </a:solidFill>
          <a:latin typeface="+mn-lt"/>
          <a:ea typeface="+mn-ea"/>
          <a:cs typeface="+mn-cs"/>
        </a:defRPr>
      </a:lvl5pPr>
      <a:lvl6pPr marL="1714522" algn="l" defTabSz="685808" rtl="0" eaLnBrk="1" latinLnBrk="0" hangingPunct="1">
        <a:defRPr sz="1351" kern="1200">
          <a:solidFill>
            <a:schemeClr val="tx1"/>
          </a:solidFill>
          <a:latin typeface="+mn-lt"/>
          <a:ea typeface="+mn-ea"/>
          <a:cs typeface="+mn-cs"/>
        </a:defRPr>
      </a:lvl6pPr>
      <a:lvl7pPr marL="2057426" algn="l" defTabSz="685808" rtl="0" eaLnBrk="1" latinLnBrk="0" hangingPunct="1">
        <a:defRPr sz="1351" kern="1200">
          <a:solidFill>
            <a:schemeClr val="tx1"/>
          </a:solidFill>
          <a:latin typeface="+mn-lt"/>
          <a:ea typeface="+mn-ea"/>
          <a:cs typeface="+mn-cs"/>
        </a:defRPr>
      </a:lvl7pPr>
      <a:lvl8pPr marL="2400330" algn="l" defTabSz="685808" rtl="0" eaLnBrk="1" latinLnBrk="0" hangingPunct="1">
        <a:defRPr sz="1351" kern="1200">
          <a:solidFill>
            <a:schemeClr val="tx1"/>
          </a:solidFill>
          <a:latin typeface="+mn-lt"/>
          <a:ea typeface="+mn-ea"/>
          <a:cs typeface="+mn-cs"/>
        </a:defRPr>
      </a:lvl8pPr>
      <a:lvl9pPr marL="2743235" algn="l" defTabSz="685808"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18E9A-D1EB-2948-87C0-C0A35B63D221}" type="datetime1">
              <a:rPr lang="en-US" smtClean="0"/>
              <a:t>12/6/23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D37D-937C-2643-892B-5B4434EB85A7}" type="slidenum">
              <a:rPr lang="en-US" smtClean="0"/>
              <a:t>‹#›</a:t>
            </a:fld>
            <a:endParaRPr lang="en-US" dirty="0"/>
          </a:p>
        </p:txBody>
      </p:sp>
    </p:spTree>
    <p:extLst>
      <p:ext uri="{BB962C8B-B14F-4D97-AF65-F5344CB8AC3E}">
        <p14:creationId xmlns:p14="http://schemas.microsoft.com/office/powerpoint/2010/main" val="3025229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8" y="1530029"/>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7" y="4885566"/>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7" y="5007220"/>
            <a:ext cx="2162908" cy="300210"/>
          </a:xfrm>
          <a:prstGeom prst="rect">
            <a:avLst/>
          </a:prstGeom>
          <a:noFill/>
        </p:spPr>
        <p:txBody>
          <a:bodyPr wrap="square" rtlCol="0">
            <a:spAutoFit/>
          </a:bodyPr>
          <a:lstStyle/>
          <a:p>
            <a:r>
              <a:rPr lang="en-US" sz="1351" dirty="0"/>
              <a:t>October 22,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8371"/>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41" y="1962875"/>
                <a:ext cx="8270321" cy="38249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83" lvl="1" indent="-257178"/>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𝑃</m:t>
                    </m:r>
                    <m:d>
                      <m:dPr>
                        <m:ctrlPr>
                          <a:rPr lang="en-US" sz="2000" i="1">
                            <a:latin typeface="Cambria Math" panose="02040503050406030204" pitchFamily="18" charset="0"/>
                            <a:ea typeface="Arial" charset="0"/>
                            <a:cs typeface="Arial" charset="0"/>
                            <a:sym typeface="Wingdings" pitchFamily="2" charset="2"/>
                          </a:rPr>
                        </m:ctrlPr>
                      </m:dPr>
                      <m:e>
                        <m:d>
                          <m:dPr>
                            <m:begChr m:val="|"/>
                            <m:endChr m:val="|"/>
                            <m:ctrlPr>
                              <a:rPr lang="en-US" sz="2000" i="1">
                                <a:latin typeface="Cambria Math" panose="02040503050406030204" pitchFamily="18" charset="0"/>
                                <a:ea typeface="Arial" charset="0"/>
                                <a:cs typeface="Arial" charset="0"/>
                                <a:sym typeface="Wingdings" pitchFamily="2" charset="2"/>
                              </a:rPr>
                            </m:ctrlPr>
                          </m:dPr>
                          <m:e>
                            <m:f>
                              <m:fPr>
                                <m:ctrlPr>
                                  <a:rPr lang="en-US" sz="2000" i="1">
                                    <a:latin typeface="Cambria Math" panose="02040503050406030204" pitchFamily="18" charset="0"/>
                                    <a:cs typeface="Arial" charset="0"/>
                                    <a:sym typeface="Wingdings" pitchFamily="2" charset="2"/>
                                  </a:rPr>
                                </m:ctrlPr>
                              </m:fPr>
                              <m:num>
                                <m:sSub>
                                  <m:sSubPr>
                                    <m:ctrlPr>
                                      <a:rPr lang="en-US" sz="2000" i="1">
                                        <a:latin typeface="Cambria Math" panose="02040503050406030204" pitchFamily="18" charset="0"/>
                                        <a:cs typeface="Arial" charset="0"/>
                                        <a:sym typeface="Wingdings" pitchFamily="2" charset="2"/>
                                      </a:rPr>
                                    </m:ctrlPr>
                                  </m:sSubPr>
                                  <m:e>
                                    <m:r>
                                      <a:rPr lang="en-US" sz="2000" i="1">
                                        <a:latin typeface="Cambria Math" panose="02040503050406030204" pitchFamily="18" charset="0"/>
                                        <a:cs typeface="Arial" charset="0"/>
                                        <a:sym typeface="Wingdings" pitchFamily="2" charset="2"/>
                                      </a:rPr>
                                      <m:t>𝑆</m:t>
                                    </m:r>
                                  </m:e>
                                  <m:sub>
                                    <m:r>
                                      <a:rPr lang="en-US" sz="2000" i="1">
                                        <a:latin typeface="Cambria Math" panose="02040503050406030204" pitchFamily="18" charset="0"/>
                                        <a:cs typeface="Arial" charset="0"/>
                                        <a:sym typeface="Wingdings" pitchFamily="2" charset="2"/>
                                      </a:rPr>
                                      <m:t>𝑛</m:t>
                                    </m:r>
                                  </m:sub>
                                </m:sSub>
                              </m:num>
                              <m:den>
                                <m:r>
                                  <a:rPr lang="en-US" sz="2000" i="1">
                                    <a:latin typeface="Cambria Math" panose="02040503050406030204" pitchFamily="18" charset="0"/>
                                    <a:cs typeface="Arial" charset="0"/>
                                    <a:sym typeface="Wingdings" pitchFamily="2" charset="2"/>
                                  </a:rPr>
                                  <m:t>𝑛</m:t>
                                </m:r>
                              </m:den>
                            </m:f>
                            <m:r>
                              <a:rPr lang="en-US" sz="2000" i="1">
                                <a:latin typeface="Cambria Math" panose="02040503050406030204" pitchFamily="18" charset="0"/>
                                <a:cs typeface="Arial" charset="0"/>
                                <a:sym typeface="Wingdings" pitchFamily="2" charset="2"/>
                              </a:rPr>
                              <m:t> − </m:t>
                            </m:r>
                            <m:r>
                              <a:rPr lang="en-US" sz="2000" i="1">
                                <a:latin typeface="Cambria Math" panose="02040503050406030204" pitchFamily="18" charset="0"/>
                                <a:ea typeface="Cambria Math" panose="02040503050406030204" pitchFamily="18" charset="0"/>
                                <a:cs typeface="Arial" charset="0"/>
                                <a:sym typeface="Wingdings" pitchFamily="2" charset="2"/>
                              </a:rPr>
                              <m:t>𝜇</m:t>
                            </m:r>
                          </m:e>
                        </m:d>
                        <m:r>
                          <a:rPr lang="en-US" sz="2000" i="1">
                            <a:latin typeface="Cambria Math" panose="02040503050406030204" pitchFamily="18" charset="0"/>
                            <a:ea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𝜖</m:t>
                        </m:r>
                      </m:e>
                    </m:d>
                    <m:r>
                      <a:rPr lang="en-US" sz="2000" i="1">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8" indent="-257178"/>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ad>
                          <m:radPr>
                            <m:degHide m:val="on"/>
                            <m:ctrlPr>
                              <a:rPr lang="en-US" sz="2000" i="1">
                                <a:latin typeface="Cambria Math" panose="02040503050406030204" pitchFamily="18" charset="0"/>
                                <a:cs typeface="Arial" charset="0"/>
                              </a:rPr>
                            </m:ctrlPr>
                          </m:radPr>
                          <m:deg/>
                          <m:e>
                            <m:r>
                              <m:rPr>
                                <m:nor/>
                              </m:rPr>
                              <a:rPr lang="en-US" sz="2000">
                                <a:latin typeface="Calibri" panose="020F0502020204030204" pitchFamily="34"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𝑎</m:t>
                        </m:r>
                      </m:sub>
                      <m:sup>
                        <m:r>
                          <a:rPr lang="en-US" sz="2000" i="1">
                            <a:latin typeface="Cambria Math" panose="02040503050406030204" pitchFamily="18" charset="0"/>
                            <a:cs typeface="Arial" charset="0"/>
                          </a:rPr>
                          <m:t>𝑏</m:t>
                        </m:r>
                      </m:sup>
                      <m:e>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𝑥</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sz="15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41"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167127"/>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Language models</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generation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Translation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speech recognition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summarization</a:t>
            </a: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References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https://medium.com/dejunhuang</a:t>
            </a:r>
          </a:p>
          <a:p>
            <a:pPr marL="600083" lvl="1" indent="-257178">
              <a:lnSpc>
                <a:spcPct val="100000"/>
              </a:lnSpc>
              <a:spcBef>
                <a:spcPts val="0"/>
              </a:spcBef>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8" indent="-257178">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5"/>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4"/>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5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51" y="1249816"/>
            <a:ext cx="8452951" cy="3385958"/>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Reference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Generative Adversarial Networks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Generator and Discriminator are both NN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88200" y="6294045"/>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5" y="14679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8" y="1282702"/>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1" y="2137673"/>
            <a:ext cx="8322547" cy="3760687"/>
          </a:xfrm>
        </p:spPr>
        <p:txBody>
          <a:bodyPr>
            <a:noAutofit/>
          </a:bodyPr>
          <a:lstStyle/>
          <a:p>
            <a:pPr marL="257178" indent="-257178">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8" indent="-257178">
              <a:buFont typeface="+mj-lt"/>
              <a:buAutoNum type="arabicPeriod"/>
            </a:pPr>
            <a:r>
              <a:rPr lang="en-US" sz="2000" dirty="0">
                <a:latin typeface="Calibri" panose="020F0502020204030204" pitchFamily="34" charset="0"/>
                <a:cs typeface="Calibri" panose="020F0502020204030204" pitchFamily="34" charset="0"/>
              </a:rPr>
              <a:t>Devlin et al, BERT</a:t>
            </a:r>
          </a:p>
          <a:p>
            <a:pPr marL="257178" indent="-257178">
              <a:buFont typeface="+mj-lt"/>
              <a:buAutoNum type="arabicPeriod"/>
            </a:pPr>
            <a:endParaRPr lang="en-US" sz="1200" dirty="0"/>
          </a:p>
          <a:p>
            <a:pPr marL="257178" indent="-257178">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 and Transformers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 parameters</a:t>
                </a:r>
              </a:p>
              <a:p>
                <a:pPr marL="257178" indent="-257178">
                  <a:spcBef>
                    <a:spcPts val="400"/>
                  </a:spcBef>
                  <a:buFont typeface="Arial" charset="0"/>
                  <a:buChar char="•"/>
                </a:pPr>
                <a:r>
                  <a:rPr lang="en-US" sz="2000" dirty="0"/>
                  <a:t>w – word</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oMath>
                </a14:m>
                <a:r>
                  <a:rPr lang="en-US" sz="2000" dirty="0"/>
                  <a:t> embedding in real vector space, </a:t>
                </a:r>
                <a14:m>
                  <m:oMath xmlns:m="http://schemas.openxmlformats.org/officeDocument/2006/math">
                    <m:r>
                      <a:rPr lang="en-US" sz="2000" b="0" i="1" smtClean="0">
                        <a:latin typeface="Cambria Math" panose="02040503050406030204" pitchFamily="18" charset="0"/>
                      </a:rPr>
                      <m:t>𝑑</m:t>
                    </m:r>
                  </m:oMath>
                </a14:m>
                <a:r>
                  <a:rPr lang="en-US" sz="2000" dirty="0"/>
                  <a:t> is dictionary size</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𝑐</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𝑣</m:t>
                        </m:r>
                      </m:num>
                      <m:den>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e>
                            </m:d>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𝑣</m:t>
                            </m:r>
                          </m:e>
                        </m:d>
                        <m:r>
                          <a:rPr lang="en-US" sz="2000" b="0" i="1" smtClean="0">
                            <a:latin typeface="Cambria Math" panose="02040503050406030204" pitchFamily="18" charset="0"/>
                          </a:rPr>
                          <m:t>|</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e>
                        </m:d>
                      </m:e>
                    </m:func>
                  </m:oMath>
                </a14:m>
                <a:endParaRPr lang="en-US" sz="2000" b="0" dirty="0">
                  <a:ea typeface="Cambria Math" panose="02040503050406030204" pitchFamily="18" charset="0"/>
                </a:endParaRPr>
              </a:p>
              <a:p>
                <a:pPr marL="257178" indent="-257178">
                  <a:spcBef>
                    <a:spcPts val="400"/>
                  </a:spcBef>
                  <a:buFont typeface="Arial" charset="0"/>
                  <a:buChar char="•"/>
                </a:pPr>
                <a:r>
                  <a:rPr lang="en-US" sz="2000" dirty="0"/>
                  <a:t>Intuition: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𝑃𝑎𝑟𝑖𝑠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𝐹𝑟𝑎𝑛𝑐𝑒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𝐼𝑡𝑎𝑙𝑦</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𝑅𝑜𝑚𝑒</m:t>
                        </m:r>
                      </m:sub>
                    </m:sSub>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oMath>
                </a14:m>
                <a:r>
                  <a:rPr lang="en-US" sz="2000" dirty="0"/>
                  <a:t> is word embedding (word2vec)</a:t>
                </a:r>
              </a:p>
              <a:p>
                <a:pPr marL="257178" indent="-257178">
                  <a:spcBef>
                    <a:spcPts val="400"/>
                  </a:spcBef>
                  <a:buFont typeface="Arial" charset="0"/>
                  <a:buChar char="•"/>
                </a:pPr>
                <a:r>
                  <a:rPr lang="en-US" sz="2000" dirty="0"/>
                  <a:t>Skip gram model: </a:t>
                </a: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lg</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ub>
                                    </m:sSub>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e>
                                </m:d>
                              </m:e>
                            </m:d>
                          </m:e>
                        </m:func>
                      </m:e>
                    </m:nary>
                    <m:r>
                      <a:rPr lang="en-US" sz="2000" b="0" i="1" smtClean="0">
                        <a:latin typeface="Cambria Math" panose="02040503050406030204" pitchFamily="18" charset="0"/>
                        <a:ea typeface="Cambria Math" panose="02040503050406030204" pitchFamily="18" charset="0"/>
                      </a:rPr>
                      <m:t> </m:t>
                    </m:r>
                  </m:oMath>
                </a14:m>
                <a:r>
                  <a:rPr lang="en-US" sz="2000" dirty="0"/>
                  <a:t>.  Minimize</a:t>
                </a:r>
              </a:p>
              <a:p>
                <a:pPr marL="257178" indent="-257178">
                  <a:spcBef>
                    <a:spcPts val="400"/>
                  </a:spcBef>
                  <a:buFont typeface="Arial" charset="0"/>
                  <a:buChar char="•"/>
                </a:pPr>
                <a:r>
                  <a:rPr lang="en-US" sz="2000" b="0" dirty="0"/>
                  <a:t>For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𝑘</m:t>
                        </m:r>
                      </m:sup>
                    </m:sSup>
                  </m:oMath>
                </a14:m>
                <a:r>
                  <a:rPr lang="en-US" sz="2000" b="0" dirty="0"/>
                  <a:t> ,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𝑆𝑜𝑓𝑡𝑚𝑎𝑥</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d>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𝑘</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≠0</m:t>
                            </m:r>
                          </m:sub>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𝑗</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e>
                            </m:d>
                          </m:e>
                        </m:nary>
                        <m:r>
                          <a:rPr lang="en-US" sz="2000" b="0" i="1" smtClean="0">
                            <a:latin typeface="Cambria Math" panose="02040503050406030204" pitchFamily="18" charset="0"/>
                            <a:ea typeface="Cambria Math" panose="02040503050406030204" pitchFamily="18" charset="0"/>
                          </a:rPr>
                          <m:t>]</m:t>
                        </m:r>
                      </m:e>
                    </m:nary>
                  </m:oMath>
                </a14:m>
                <a:endParaRPr lang="en-US" sz="2000" b="0" i="1" dirty="0">
                  <a:latin typeface="Cambria Math" panose="02040503050406030204" pitchFamily="18" charset="0"/>
                </a:endParaRP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ub>
                        </m:sSub>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𝑤</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𝑘</m:t>
                    </m:r>
                  </m:oMath>
                </a14:m>
                <a:r>
                  <a:rPr lang="en-US" sz="2000" dirty="0"/>
                  <a:t> is size of vocabulary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1719" b="-94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104</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2044042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ub>
                    </m:sSub>
                    <m:r>
                      <a:rPr lang="en-US" sz="2000" i="1">
                        <a:latin typeface="Cambria Math" panose="02040503050406030204" pitchFamily="18" charset="0"/>
                      </a:rPr>
                      <m:t>,</m:t>
                    </m:r>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𝑘</m:t>
                            </m:r>
                          </m:sub>
                        </m:sSub>
                      </m:sub>
                    </m:sSub>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Keys: </a:t>
                </a:r>
                <a14:m>
                  <m:oMath xmlns:m="http://schemas.openxmlformats.org/officeDocument/2006/math">
                    <m:r>
                      <a:rPr lang="en-US" sz="2000" i="1" smtClean="0">
                        <a:latin typeface="Cambria Math" panose="02040503050406030204" pitchFamily="18" charset="0"/>
                        <a:ea typeface="Cambria Math" panose="02040503050406030204" pitchFamily="18" charset="0"/>
                      </a:rPr>
                      <m:t>𝜅</m:t>
                    </m:r>
                  </m:oMath>
                </a14:m>
                <a:endParaRPr lang="en-US" sz="2000" dirty="0">
                  <a:ea typeface="Cambria Math" panose="02040503050406030204" pitchFamily="18" charset="0"/>
                </a:endParaRPr>
              </a:p>
              <a:p>
                <a:pPr marL="257178" indent="-257178">
                  <a:spcBef>
                    <a:spcPts val="400"/>
                  </a:spcBef>
                  <a:buFont typeface="Arial" charset="0"/>
                  <a:buChar char="•"/>
                </a:pPr>
                <a:r>
                  <a:rPr lang="en-US" sz="2000" dirty="0"/>
                  <a:t>Values: </a:t>
                </a:r>
                <a14:m>
                  <m:oMath xmlns:m="http://schemas.openxmlformats.org/officeDocument/2006/math">
                    <m:r>
                      <a:rPr lang="en-US" sz="200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Query: </a:t>
                </a:r>
                <a14:m>
                  <m:oMath xmlns:m="http://schemas.openxmlformats.org/officeDocument/2006/math">
                    <m:r>
                      <a:rPr lang="en-US" sz="2000" b="0" i="1" smtClean="0">
                        <a:latin typeface="Cambria Math" panose="02040503050406030204" pitchFamily="18" charset="0"/>
                      </a:rPr>
                      <m:t>𝑞</m:t>
                    </m:r>
                  </m:oMath>
                </a14:m>
                <a:endParaRPr lang="en-US" sz="2000" dirty="0"/>
              </a:p>
              <a:p>
                <a:pPr marL="257178" indent="-257178">
                  <a:spcBef>
                    <a:spcPts val="400"/>
                  </a:spcBef>
                  <a:buFont typeface="Arial" charset="0"/>
                  <a:buChar char="•"/>
                </a:pPr>
                <a:r>
                  <a:rPr lang="en-US" sz="2000" dirty="0"/>
                  <a:t>Want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𝜅</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𝑘</m:t>
                        </m:r>
                      </m:sub>
                    </m:sSub>
                  </m:oMath>
                </a14:m>
                <a:r>
                  <a:rPr lang="en-US" sz="2000" dirty="0"/>
                  <a:t> is size of vocabulary,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𝑘</m:t>
                        </m:r>
                      </m:sub>
                    </m:sSub>
                  </m:oMath>
                </a14:m>
                <a:r>
                  <a:rPr lang="en-US" sz="2000" dirty="0"/>
                  <a:t> is number of keys</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𝑊</m:t>
                    </m:r>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𝑑</m:t>
                        </m:r>
                      </m:sup>
                    </m:sSup>
                  </m:oMath>
                </a14:m>
                <a:r>
                  <a:rPr lang="en-US" sz="2000" dirty="0"/>
                  <a:t> is encoder.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𝜅</m:t>
                        </m:r>
                      </m:e>
                    </m:acc>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oMath>
                </a14:m>
                <a:r>
                  <a:rPr lang="en-US" sz="2000" dirty="0"/>
                  <a:t>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𝑞</m:t>
                    </m:r>
                  </m:oMath>
                </a14:m>
                <a:r>
                  <a:rPr lang="en-US" sz="2000" dirty="0"/>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q</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1</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oMath>
                </a14:m>
                <a:r>
                  <a:rPr lang="en-US" sz="2000" dirty="0"/>
                  <a:t> ,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𝐾</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sup>
                    </m:sSup>
                  </m:oMath>
                </a14:m>
                <a:endParaRPr lang="en-US" sz="2000" dirty="0"/>
              </a:p>
              <a:p>
                <a:pPr marL="257178" indent="-257178">
                  <a:spcBef>
                    <a:spcPts val="400"/>
                  </a:spcBef>
                  <a:buFont typeface="Arial" charset="0"/>
                  <a:buChar char="•"/>
                </a:pPr>
                <a:r>
                  <a:rPr lang="en-US" sz="2000" b="0" dirty="0"/>
                  <a:t>a</a:t>
                </a:r>
                <a14:m>
                  <m:oMath xmlns:m="http://schemas.openxmlformats.org/officeDocument/2006/math">
                    <m:r>
                      <a:rPr lang="en-US" sz="2000" b="0" i="1" smtClean="0">
                        <a:latin typeface="Cambria Math" panose="02040503050406030204" pitchFamily="18" charset="0"/>
                      </a:rPr>
                      <m:t>𝑡𝑡𝑒𝑛𝑡𝑖𝑜𝑛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m:t>
                        </m:r>
                      </m:e>
                    </m:d>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𝜅</m:t>
                        </m:r>
                      </m:sub>
                      <m:sup/>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𝑠𝑜𝑓𝑡𝑚𝑎𝑥</m:t>
                            </m:r>
                          </m:e>
                          <m:sub>
                            <m:r>
                              <a:rPr lang="en-US" sz="2000" b="0" i="1" smtClean="0">
                                <a:latin typeface="Cambria Math" panose="02040503050406030204" pitchFamily="18" charset="0"/>
                                <a:ea typeface="Cambria Math" panose="02040503050406030204" pitchFamily="18" charset="0"/>
                              </a:rPr>
                              <m:t>𝜅</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e>
                    </m:nary>
                  </m:oMath>
                </a14:m>
                <a:endParaRPr lang="en-US" sz="2000" dirty="0"/>
              </a:p>
              <a:p>
                <a:pPr marL="257178" indent="-257178">
                  <a:spcBef>
                    <a:spcPts val="400"/>
                  </a:spcBef>
                  <a:buFont typeface="Arial" charset="0"/>
                  <a:buChar char="•"/>
                </a:pPr>
                <a:r>
                  <a:rPr lang="en-US" sz="2000" dirty="0"/>
                  <a:t>Seq2seq RNN</a:t>
                </a:r>
              </a:p>
              <a:p>
                <a:pPr marL="257178" indent="-257178">
                  <a:spcBef>
                    <a:spcPts val="400"/>
                  </a:spcBef>
                  <a:buFont typeface="Arial" charset="0"/>
                  <a:buChar char="•"/>
                </a:pPr>
                <a:endParaRPr lang="en-US" sz="2000" dirty="0"/>
              </a:p>
              <a:p>
                <a:pPr marL="714378" lvl="1" indent="-257178">
                  <a:spcBef>
                    <a:spcPts val="400"/>
                  </a:spcBef>
                  <a:buFont typeface="Arial" charset="0"/>
                  <a:buChar char="•"/>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105</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4160002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377538"/>
                <a:ext cx="8686800" cy="5174081"/>
              </a:xfrm>
            </p:spPr>
            <p:txBody>
              <a:bodyPr>
                <a:noAutofit/>
              </a:bodyPr>
              <a:lstStyle/>
              <a:p>
                <a:pPr marL="257178" indent="-257178">
                  <a:spcBef>
                    <a:spcPts val="400"/>
                  </a:spcBef>
                  <a:buFont typeface="Arial" charset="0"/>
                  <a:buChar char="•"/>
                </a:pPr>
                <a:r>
                  <a:rPr lang="en-US" sz="2000" dirty="0"/>
                  <a:t>Input, </a:t>
                </a:r>
                <a14:m>
                  <m:oMath xmlns:m="http://schemas.openxmlformats.org/officeDocument/2006/math">
                    <m:r>
                      <a:rPr lang="en-US" sz="2000" b="0" i="1" smtClean="0">
                        <a:latin typeface="Cambria Math" panose="02040503050406030204" pitchFamily="18" charset="0"/>
                      </a:rPr>
                      <m:t>𝑥</m:t>
                    </m:r>
                  </m:oMath>
                </a14:m>
                <a:endParaRPr lang="en-US" sz="2000" dirty="0"/>
              </a:p>
              <a:p>
                <a:pPr marL="714378" lvl="1" indent="-257178">
                  <a:spcBef>
                    <a:spcPts val="400"/>
                  </a:spcBef>
                  <a:buFont typeface="Arial"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257178" indent="-257178">
                  <a:spcBef>
                    <a:spcPts val="400"/>
                  </a:spcBef>
                  <a:buFont typeface="Arial" charset="0"/>
                  <a:buChar char="•"/>
                </a:pPr>
                <a:r>
                  <a:rPr lang="en-US" sz="2000" dirty="0"/>
                  <a:t>Transformer is map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𝐾</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𝑘</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𝑣</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h</m:t>
                    </m:r>
                  </m:oMath>
                </a14:m>
                <a:r>
                  <a:rPr lang="en-US" sz="2000" dirty="0"/>
                  <a:t>  is index over transformers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oMath>
                </a14:m>
                <a:r>
                  <a:rPr lang="en-US" sz="2000" dirty="0"/>
                  <a:t> are the attention weights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𝑠𝑜𝑓𝑡𝑚𝑎𝑥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sup>
                            <m:r>
                              <a:rPr lang="en-US" sz="2000" b="0" i="1" smtClean="0">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𝐾</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num>
                      <m:den>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e>
                        </m:rad>
                      </m:den>
                    </m:f>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Model parameters are </a:t>
                </a:r>
                <a14:m>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𝑘</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b="0" i="1" smtClean="0">
                                <a:latin typeface="Cambria Math" panose="02040503050406030204" pitchFamily="18" charset="0"/>
                              </a:rPr>
                              <m:t>𝑣</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oMath>
                </a14:m>
                <a:r>
                  <a:rPr lang="en-US" sz="2000" dirty="0"/>
                  <a:t>,</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𝑊</m:t>
                        </m:r>
                      </m:e>
                      <m:sub>
                        <m:r>
                          <a:rPr lang="en-US" sz="2000" b="0" i="1" dirty="0" smtClean="0">
                            <a:latin typeface="Cambria Math" panose="02040503050406030204" pitchFamily="18" charset="0"/>
                          </a:rPr>
                          <m:t>2</m:t>
                        </m:r>
                      </m:sub>
                    </m:sSub>
                  </m:oMath>
                </a14:m>
                <a:r>
                  <a:rPr lang="en-US" sz="2000" dirty="0"/>
                  <a:t>, layer embeddings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5174081"/>
              </a:xfrm>
              <a:blipFill>
                <a:blip r:embed="rId3"/>
                <a:stretch>
                  <a:fillRect l="-730" t="-14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106</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151118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7"/>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100"/>
                <a:ext cx="8299739" cy="296980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baseline="3000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Γ</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0</m:t>
                        </m:r>
                      </m:sub>
                      <m:sup>
                        <m:r>
                          <a:rPr lang="en-US" sz="2000" i="1">
                            <a:latin typeface="Cambria Math" panose="02040503050406030204" pitchFamily="18" charset="0"/>
                            <a:cs typeface="Arial" charset="0"/>
                          </a:rPr>
                          <m:t>𝑥</m:t>
                        </m:r>
                      </m:sup>
                      <m:e>
                        <m:r>
                          <a:rPr lang="en-US" sz="2000" i="1">
                            <a:latin typeface="Cambria Math" panose="02040503050406030204" pitchFamily="18" charset="0"/>
                            <a:cs typeface="Arial" charset="0"/>
                          </a:rPr>
                          <m:t>𝑢</m:t>
                        </m:r>
                        <m:r>
                          <a:rPr lang="en-US" sz="2000" i="1">
                            <a:latin typeface="Cambria Math" panose="02040503050406030204" pitchFamily="18" charset="0"/>
                            <a:cs typeface="Arial" charset="0"/>
                          </a:rPr>
                          <m:t> </m:t>
                        </m:r>
                        <m:d>
                          <m:dPr>
                            <m:ctrlPr>
                              <a:rPr lang="en-US" sz="2000" i="1" baseline="30000">
                                <a:latin typeface="Cambria Math" panose="02040503050406030204" pitchFamily="18" charset="0"/>
                                <a:cs typeface="Arial" charset="0"/>
                              </a:rPr>
                            </m:ctrlPr>
                          </m:dPr>
                          <m:e>
                            <m:r>
                              <a:rPr lang="en-US" sz="2000" i="1" baseline="30000">
                                <a:latin typeface="Cambria Math" panose="02040503050406030204" pitchFamily="18" charset="0"/>
                                <a:cs typeface="Arial" charset="0"/>
                              </a:rPr>
                              <m:t>𝑘</m:t>
                            </m:r>
                            <m:r>
                              <a:rPr lang="en-US" sz="2000" i="1" baseline="30000">
                                <a:latin typeface="Cambria Math" panose="02040503050406030204" pitchFamily="18" charset="0"/>
                                <a:cs typeface="Arial" charset="0"/>
                              </a:rPr>
                              <m:t>_1</m:t>
                            </m:r>
                          </m:e>
                        </m:d>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𝑢</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100"/>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3"/>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6" y="177743"/>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89" y="2064653"/>
                <a:ext cx="8123819" cy="36328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i="1">
                        <a:latin typeface="Cambria Math" panose="02040503050406030204" pitchFamily="18" charset="0"/>
                        <a:ea typeface="Arial" charset="0"/>
                        <a:cs typeface="Arial" charset="0"/>
                      </a:rPr>
                      <m:t>𝑛</m:t>
                    </m:r>
                    <m:r>
                      <a:rPr lang="en-US" sz="2000" i="1">
                        <a:latin typeface="Cambria Math" panose="02040503050406030204" pitchFamily="18" charset="0"/>
                        <a:ea typeface="Arial" charset="0"/>
                        <a:cs typeface="Arial" charset="0"/>
                      </a:rPr>
                      <m:t>!≈</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𝑛</m:t>
                        </m:r>
                      </m:e>
                    </m:rad>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𝑛</m:t>
                            </m:r>
                          </m:num>
                          <m:den>
                            <m:r>
                              <a:rPr lang="en-US" sz="2000" i="1">
                                <a:latin typeface="Cambria Math" panose="02040503050406030204" pitchFamily="18" charset="0"/>
                                <a:ea typeface="Cambria Math" panose="02040503050406030204" pitchFamily="18" charset="0"/>
                                <a:cs typeface="Arial" charset="0"/>
                              </a:rPr>
                              <m:t>𝑒</m:t>
                            </m:r>
                          </m:den>
                        </m:f>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Newton approximations:</a:t>
                </a:r>
              </a:p>
              <a:p>
                <a:pPr marL="600083" lvl="1" indent="-257178"/>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89" y="2064653"/>
                <a:ext cx="8123819" cy="3632887"/>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56055"/>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1" y="2228851"/>
            <a:ext cx="8334683" cy="3532586"/>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8" indent="-257178">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8" indent="-257178">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 cosine</a:t>
            </a:r>
          </a:p>
          <a:p>
            <a:pPr marL="600083" lvl="1" indent="-257178">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281191"/>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5"/>
                <a:ext cx="8686800" cy="2632479"/>
              </a:xfrm>
            </p:spPr>
            <p:txBody>
              <a:bodyPr>
                <a:noAutofit/>
              </a:bodyPr>
              <a:lstStyle/>
              <a:p>
                <a:pPr marL="257178" indent="-257178">
                  <a:spcBef>
                    <a:spcPts val="300"/>
                  </a:spcBef>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8" indent="-257178">
                  <a:spcBef>
                    <a:spcPts val="300"/>
                  </a:spcBef>
                </a:pPr>
                <a:r>
                  <a:rPr lang="en-US" sz="2000" dirty="0">
                    <a:ea typeface="Arial" charset="0"/>
                    <a:cs typeface="Arial" charset="0"/>
                  </a:rPr>
                  <a:t>“Training data” is (k∆, f(k∆)) for k = 0, 1,…, 10, ∆= 1/10.</a:t>
                </a:r>
              </a:p>
              <a:p>
                <a:pPr marL="257178" indent="-257178">
                  <a:spcBef>
                    <a:spcPts val="300"/>
                  </a:spcBef>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8" indent="-257178">
                  <a:spcBef>
                    <a:spcPts val="300"/>
                  </a:spcBef>
                </a:pPr>
                <a:r>
                  <a:rPr lang="en-US" sz="2000" dirty="0">
                    <a:ea typeface="Arial" charset="0"/>
                    <a:cs typeface="Arial" charset="0"/>
                  </a:rPr>
                  <a:t>For n=3, the approximation is good (See diagram on below)</a:t>
                </a:r>
              </a:p>
              <a:p>
                <a:pPr>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8" indent="-257178">
                  <a:spcBef>
                    <a:spcPts val="300"/>
                  </a:spcBef>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5"/>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8"/>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9" y="4283883"/>
            <a:ext cx="4479830"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8"/>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9" y="1853607"/>
            <a:ext cx="8465145" cy="31507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8" indent="-257178"/>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8" indent="-257178"/>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04599" y="6136981"/>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90"/>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83" lvl="1" indent="-257178"/>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83" lvl="1" indent="-257178"/>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8" indent="-257178"/>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8" indent="-257178"/>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741188" y="6006352"/>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1"/>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There are two kinds of learning:</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Supervised learning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83" lvl="1" indent="-257178"/>
            <a:r>
              <a:rPr lang="en-US" sz="2000" dirty="0">
                <a:latin typeface="Calibri" panose="020F0502020204030204" pitchFamily="34" charset="0"/>
                <a:ea typeface="Arial" charset="0"/>
                <a:cs typeface="Calibri" panose="020F0502020204030204" pitchFamily="34" charset="0"/>
              </a:rPr>
              <a:t>For supervised 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83" lvl="1" indent="-257178"/>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418196" y="6287706"/>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3075" y="6275788"/>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3" y="2405497"/>
            <a:ext cx="8421775" cy="2554545"/>
          </a:xfrm>
          <a:prstGeom prst="rect">
            <a:avLst/>
          </a:prstGeom>
          <a:noFill/>
        </p:spPr>
        <p:txBody>
          <a:bodyPr wrap="square">
            <a:spAutoFit/>
          </a:bodyPr>
          <a:lstStyle/>
          <a:p>
            <a:pPr marL="257178"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3371"/>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7" y="2595236"/>
            <a:ext cx="7855528" cy="2564858"/>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83" lvl="1" indent="-257178"/>
            <a:r>
              <a:rPr lang="en-US" sz="2000" dirty="0">
                <a:latin typeface="Calibri" panose="020F0502020204030204" pitchFamily="34" charset="0"/>
                <a:ea typeface="Arial" charset="0"/>
                <a:cs typeface="Calibri" panose="020F0502020204030204" pitchFamily="34" charset="0"/>
              </a:rPr>
              <a:t>Similarity measurement </a:t>
            </a:r>
          </a:p>
          <a:p>
            <a:pPr marL="600083" lvl="1" indent="-257178"/>
            <a:r>
              <a:rPr lang="en-US" sz="2000" dirty="0">
                <a:latin typeface="Calibri" panose="020F0502020204030204" pitchFamily="34" charset="0"/>
                <a:ea typeface="Arial" charset="0"/>
                <a:cs typeface="Calibri" panose="020F0502020204030204" pitchFamily="34" charset="0"/>
              </a:rPr>
              <a:t>Clustering</a:t>
            </a:r>
          </a:p>
          <a:p>
            <a:pPr marL="600083" lvl="1" indent="-257178"/>
            <a:r>
              <a:rPr lang="en-US" sz="2000" dirty="0">
                <a:latin typeface="Calibri" panose="020F0502020204030204" pitchFamily="34" charset="0"/>
                <a:ea typeface="Arial" charset="0"/>
                <a:cs typeface="Calibri" panose="020F0502020204030204" pitchFamily="34" charset="0"/>
              </a:rPr>
              <a:t>Visualization</a:t>
            </a:r>
          </a:p>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1"/>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3" y="2118300"/>
            <a:ext cx="8334683" cy="3628443"/>
          </a:xfrm>
        </p:spPr>
        <p:txBody>
          <a:bodyPr>
            <a:noAutofit/>
          </a:bodyPr>
          <a:lstStyle/>
          <a:p>
            <a:pPr marL="257178" indent="-257178">
              <a:buFont typeface="Arial" charset="0"/>
              <a:buChar char="•"/>
            </a:pPr>
            <a:r>
              <a:rPr lang="en-US" sz="2000" dirty="0">
                <a:cs typeface="Arial" panose="020B0604020202020204" pitchFamily="34" charset="0"/>
              </a:rPr>
              <a:t>Data mining is grounded in probability and statistics, you should know:</a:t>
            </a:r>
          </a:p>
          <a:p>
            <a:pPr marL="600083" lvl="1" indent="-257178">
              <a:lnSpc>
                <a:spcPct val="100000"/>
              </a:lnSpc>
              <a:spcBef>
                <a:spcPts val="0"/>
              </a:spcBef>
              <a:buFont typeface="Arial" charset="0"/>
              <a:buChar char="•"/>
            </a:pPr>
            <a:r>
              <a:rPr lang="en-US" sz="1800" dirty="0">
                <a:cs typeface="Arial" panose="020B0604020202020204" pitchFamily="34" charset="0"/>
              </a:rPr>
              <a:t>What is probability? How is probability related to information?</a:t>
            </a:r>
          </a:p>
          <a:p>
            <a:pPr marL="600083" lvl="1" indent="-257178">
              <a:lnSpc>
                <a:spcPct val="100000"/>
              </a:lnSpc>
              <a:spcBef>
                <a:spcPts val="0"/>
              </a:spcBef>
              <a:buFont typeface="Arial" charset="0"/>
              <a:buChar char="•"/>
            </a:pPr>
            <a:r>
              <a:rPr lang="en-US" sz="1800" dirty="0">
                <a:cs typeface="Arial" panose="020B0604020202020204" pitchFamily="34" charset="0"/>
              </a:rPr>
              <a:t>The properties of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calculate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compute expectation and variance</a:t>
            </a:r>
          </a:p>
          <a:p>
            <a:pPr marL="600083" lvl="1" indent="-257178">
              <a:lnSpc>
                <a:spcPct val="100000"/>
              </a:lnSpc>
              <a:spcBef>
                <a:spcPts val="0"/>
              </a:spcBef>
              <a:buFont typeface="Arial" charset="0"/>
              <a:buChar char="•"/>
            </a:pPr>
            <a:r>
              <a:rPr lang="en-US" sz="1800" dirty="0">
                <a:cs typeface="Arial" panose="020B0604020202020204" pitchFamily="34" charset="0"/>
              </a:rPr>
              <a:t>How to compute covariance</a:t>
            </a:r>
          </a:p>
          <a:p>
            <a:pPr marL="600083" lvl="1" indent="-257178">
              <a:lnSpc>
                <a:spcPct val="100000"/>
              </a:lnSpc>
              <a:spcBef>
                <a:spcPts val="0"/>
              </a:spcBef>
              <a:buFont typeface="Arial" charset="0"/>
              <a:buChar char="•"/>
            </a:pPr>
            <a:r>
              <a:rPr lang="en-US" sz="1800" dirty="0">
                <a:cs typeface="Arial" panose="020B0604020202020204" pitchFamily="34" charset="0"/>
              </a:rPr>
              <a:t>What a probability distribution is especially important distributions like the Gaussian distribution and the Binomial distribution. </a:t>
            </a:r>
          </a:p>
          <a:p>
            <a:pPr marL="600083" lvl="1" indent="-257178">
              <a:lnSpc>
                <a:spcPct val="100000"/>
              </a:lnSpc>
              <a:spcBef>
                <a:spcPts val="0"/>
              </a:spcBef>
              <a:buFont typeface="Arial" charset="0"/>
              <a:buChar char="•"/>
            </a:pPr>
            <a:r>
              <a:rPr lang="en-US" sz="1800" dirty="0">
                <a:cs typeface="Arial" panose="020B0604020202020204" pitchFamily="34" charset="0"/>
              </a:rPr>
              <a:t>How to compute the information content of the output of a distribution.</a:t>
            </a:r>
          </a:p>
          <a:p>
            <a:pPr marL="600083" lvl="1" indent="-257178">
              <a:lnSpc>
                <a:spcPct val="100000"/>
              </a:lnSpc>
              <a:spcBef>
                <a:spcPts val="0"/>
              </a:spcBef>
              <a:buFont typeface="Arial" charset="0"/>
              <a:buChar char="•"/>
            </a:pPr>
            <a:r>
              <a:rPr lang="en-US" sz="1800" dirty="0">
                <a:cs typeface="Arial" panose="020B0604020202020204" pitchFamily="34" charset="0"/>
              </a:rPr>
              <a:t>The law of large numbers</a:t>
            </a:r>
          </a:p>
          <a:p>
            <a:pPr marL="600083" lvl="1" indent="-257178">
              <a:lnSpc>
                <a:spcPct val="100000"/>
              </a:lnSpc>
              <a:spcBef>
                <a:spcPts val="0"/>
              </a:spcBef>
              <a:buFont typeface="Arial" charset="0"/>
              <a:buChar char="•"/>
            </a:pPr>
            <a:r>
              <a:rPr lang="en-US" sz="1800" dirty="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80"/>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7"/>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9" y="1798207"/>
                <a:ext cx="7736681" cy="2891920"/>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and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are vectors representing the values of n (real) features.</a:t>
                </a:r>
              </a:p>
              <a:p>
                <a:pPr marL="257178" indent="-257178"/>
                <a:r>
                  <a:rPr lang="en-US" sz="2000" dirty="0">
                    <a:latin typeface="Calibri" panose="020F0502020204030204" pitchFamily="34" charset="0"/>
                    <a:ea typeface="Arial" charset="0"/>
                    <a:cs typeface="Calibri" panose="020F0502020204030204" pitchFamily="34" charset="0"/>
                  </a:rPr>
                  <a:t>How “similar” are the observations 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and 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One measure is their “cosine”.</a:t>
                </a:r>
              </a:p>
              <a:p>
                <a:pPr marL="600083" lvl="1" indent="-257178"/>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𝑘</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We get a normalized value between -1 and 1 if we use</a:t>
                </a:r>
              </a:p>
              <a:p>
                <a:pPr marL="600083" lvl="1" indent="-257178"/>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rad>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Calibri" panose="020F0502020204030204" pitchFamily="34" charset="0"/>
                    <a:ea typeface="Arial" charset="0"/>
                    <a:cs typeface="Calibri" panose="020F0502020204030204" pitchFamily="34" charset="0"/>
                  </a:rPr>
                  <a:t>.</a:t>
                </a:r>
              </a:p>
              <a:p>
                <a:pPr marL="257178" indent="-257178"/>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9" y="1798207"/>
                <a:ext cx="7736681" cy="2891920"/>
              </a:xfrm>
              <a:blipFill>
                <a:blip r:embed="rId3"/>
                <a:stretch>
                  <a:fillRect l="-656" t="-2620" r="-164"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1"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9" y="1027618"/>
            <a:ext cx="8737271" cy="39851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8" indent="-257178"/>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8" indent="-257178"/>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8" indent="-257178"/>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63703" y="6297756"/>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7" y="202163"/>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5"/>
              </a:xfrm>
            </p:spPr>
            <p:txBody>
              <a:bodyPr>
                <a:noAutofit/>
              </a:bodyPr>
              <a:lstStyle/>
              <a:p>
                <a:pPr marL="257178" indent="-257178"/>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83" lvl="1" indent="-257178"/>
                <a:r>
                  <a:rPr lang="en-US" sz="2000" dirty="0">
                    <a:latin typeface="Arial" panose="020B0604020202020204" pitchFamily="34" charset="0"/>
                    <a:cs typeface="Arial" panose="020B0604020202020204" pitchFamily="34" charset="0"/>
                  </a:rPr>
                  <a:t>(1.998, 8.046)</a:t>
                </a:r>
              </a:p>
              <a:p>
                <a:pPr marL="600083" lvl="1" indent="-257178"/>
                <a:r>
                  <a:rPr lang="en-US" sz="2000" dirty="0">
                    <a:latin typeface="Arial" panose="020B0604020202020204" pitchFamily="34" charset="0"/>
                    <a:cs typeface="Arial" panose="020B0604020202020204" pitchFamily="34" charset="0"/>
                  </a:rPr>
                  <a:t>(1.904, 2.150)</a:t>
                </a:r>
              </a:p>
              <a:p>
                <a:pPr marL="600083" lvl="1" indent="-257178"/>
                <a:r>
                  <a:rPr lang="en-US" sz="2000" dirty="0">
                    <a:latin typeface="Arial" panose="020B0604020202020204" pitchFamily="34" charset="0"/>
                    <a:cs typeface="Arial" panose="020B0604020202020204" pitchFamily="34" charset="0"/>
                  </a:rPr>
                  <a:t>(5.496, 5.488)</a:t>
                </a:r>
              </a:p>
              <a:p>
                <a:pPr marL="600083" lvl="1" indent="-257178"/>
                <a:r>
                  <a:rPr lang="en-US" sz="2000" dirty="0">
                    <a:latin typeface="Arial" panose="020B0604020202020204" pitchFamily="34" charset="0"/>
                    <a:cs typeface="Arial" panose="020B0604020202020204" pitchFamily="34" charset="0"/>
                  </a:rPr>
                  <a:t>(7.036, 7.148)</a:t>
                </a:r>
              </a:p>
              <a:p>
                <a:pPr marL="600083" lvl="1" indent="-257178"/>
                <a:r>
                  <a:rPr lang="en-US" sz="2000" dirty="0">
                    <a:latin typeface="Arial" panose="020B0604020202020204" pitchFamily="34" charset="0"/>
                    <a:cs typeface="Arial" panose="020B0604020202020204" pitchFamily="34" charset="0"/>
                  </a:rPr>
                  <a:t>(8.351, 3.099)</a:t>
                </a:r>
              </a:p>
              <a:p>
                <a:pPr marL="257178" indent="-257178"/>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5"/>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8" y="6247513"/>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7" y="2311328"/>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5"/>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7"/>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70" y="466848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1" y="221259"/>
            <a:ext cx="8064419"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80"/>
            <a:ext cx="8458200" cy="3057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8" indent="-257178"/>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83" lvl="1" indent="-257178"/>
            <a:r>
              <a:rPr lang="en-US" sz="2000" dirty="0">
                <a:latin typeface="Calibri" panose="020F0502020204030204" pitchFamily="34" charset="0"/>
                <a:ea typeface="Arial" charset="0"/>
                <a:cs typeface="Calibri" panose="020F0502020204030204" pitchFamily="34" charset="0"/>
              </a:rPr>
              <a:t>Mathlab</a:t>
            </a:r>
          </a:p>
          <a:p>
            <a:pPr marL="600083" lvl="1" indent="-257178"/>
            <a:r>
              <a:rPr lang="en-US" sz="2000" dirty="0">
                <a:latin typeface="Calibri" panose="020F0502020204030204" pitchFamily="34" charset="0"/>
                <a:ea typeface="Arial" charset="0"/>
                <a:cs typeface="Calibri" panose="020F0502020204030204" pitchFamily="34" charset="0"/>
              </a:rPr>
              <a:t>Excel</a:t>
            </a:r>
          </a:p>
          <a:p>
            <a:pPr marL="600083" lvl="1" indent="-257178"/>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8" indent="-257178"/>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268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8" y="2216539"/>
            <a:ext cx="8023860" cy="2753000"/>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Regression and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Least squares </a:t>
            </a:r>
          </a:p>
          <a:p>
            <a:pPr marL="600083" lvl="1" indent="-257178">
              <a:buFont typeface="Arial" charset="0"/>
              <a:buChar char="•"/>
            </a:pPr>
            <a:r>
              <a:rPr lang="en-US" sz="2000" dirty="0">
                <a:latin typeface="Calibri" panose="020F0502020204030204" pitchFamily="34" charset="0"/>
                <a:cs typeface="Calibri" panose="020F0502020204030204" pitchFamily="34" charset="0"/>
              </a:rPr>
              <a:t>Gradient descent</a:t>
            </a:r>
          </a:p>
          <a:p>
            <a:pPr marL="600083" lvl="1" indent="-257178">
              <a:buFont typeface="Arial" charset="0"/>
              <a:buChar char="•"/>
            </a:pPr>
            <a:r>
              <a:rPr lang="en-US" sz="2000" dirty="0">
                <a:latin typeface="Calibri" panose="020F0502020204030204" pitchFamily="34" charset="0"/>
                <a:cs typeface="Calibri" panose="020F0502020204030204" pitchFamily="34" charset="0"/>
              </a:rPr>
              <a:t>Examples</a:t>
            </a:r>
          </a:p>
          <a:p>
            <a:pPr marL="257178" indent="-257178">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7" y="6141476"/>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7" cy="299342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8" indent="-257178"/>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83" lvl="1" indent="-257178"/>
            <a:r>
              <a:rPr lang="en-US" sz="2000" dirty="0">
                <a:latin typeface="Calibri" panose="020F0502020204030204" pitchFamily="34" charset="0"/>
                <a:ea typeface="Arial" charset="0"/>
                <a:cs typeface="Calibri" panose="020F0502020204030204" pitchFamily="34" charset="0"/>
              </a:rPr>
              <a:t>Linear regression</a:t>
            </a:r>
          </a:p>
          <a:p>
            <a:pPr marL="600083" lvl="1" indent="-257178"/>
            <a:r>
              <a:rPr lang="en-US" sz="2000" dirty="0">
                <a:latin typeface="Calibri" panose="020F0502020204030204" pitchFamily="34" charset="0"/>
                <a:ea typeface="Arial" charset="0"/>
                <a:cs typeface="Calibri" panose="020F0502020204030204" pitchFamily="34" charset="0"/>
              </a:rPr>
              <a:t>Logistic regression</a:t>
            </a:r>
          </a:p>
          <a:p>
            <a:pPr marL="600083" lvl="1" indent="-257178"/>
            <a:r>
              <a:rPr lang="en-US" sz="2000" dirty="0">
                <a:latin typeface="Calibri" panose="020F0502020204030204" pitchFamily="34" charset="0"/>
                <a:ea typeface="Arial" charset="0"/>
                <a:cs typeface="Calibri" panose="020F0502020204030204" pitchFamily="34" charset="0"/>
              </a:rPr>
              <a:t>Deep learning (later)</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052687" y="6280788"/>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0183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9" y="1533239"/>
                <a:ext cx="8622584" cy="344865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9" y="1533239"/>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8"/>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9044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3" y="1430417"/>
                <a:ext cx="8258825" cy="3997166"/>
              </a:xfrm>
            </p:spPr>
            <p:txBody>
              <a:bodyPr>
                <a:noAutofit/>
              </a:bodyPr>
              <a:lstStyle/>
              <a:p>
                <a:pPr marL="257178" indent="-257178">
                  <a:spcBef>
                    <a:spcPts val="0"/>
                  </a:spcBef>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8" indent="-257178">
                  <a:spcBef>
                    <a:spcPts val="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spcBef>
                    <a:spcPts val="0"/>
                  </a:spcBef>
                </a:pPr>
                <a:r>
                  <a:rPr lang="en-US" sz="2000" dirty="0">
                    <a:latin typeface="Calibri" panose="020F0502020204030204" pitchFamily="34" charset="0"/>
                    <a:cs typeface="Calibri" panose="020F0502020204030204" pitchFamily="34" charset="0"/>
                  </a:rPr>
                  <a:t>Loop until convergence</a:t>
                </a:r>
              </a:p>
              <a:p>
                <a:pPr lvl="1">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8" indent="-257178">
                  <a:spcBef>
                    <a:spcPts val="0"/>
                  </a:spcBef>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3" y="1430417"/>
                <a:ext cx="8258825" cy="3997166"/>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2" y="6350560"/>
            <a:ext cx="2262135" cy="442127"/>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89523"/>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321" y="1457014"/>
                <a:ext cx="8623358" cy="4354667"/>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8" indent="-257178"/>
                <a:endParaRPr lang="en-US" sz="1500" b="1" dirty="0">
                  <a:latin typeface="Arial" charset="0"/>
                  <a:ea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321" y="1457014"/>
                <a:ext cx="8623358" cy="4354667"/>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8"/>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8" y="1922138"/>
            <a:ext cx="8087175" cy="343273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Learning rate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8" indent="-257178"/>
            <a:r>
              <a:rPr lang="en-US" sz="2000" dirty="0">
                <a:latin typeface="Calibri" panose="020F0502020204030204" pitchFamily="34" charset="0"/>
                <a:ea typeface="Arial" charset="0"/>
                <a:cs typeface="Calibri" panose="020F0502020204030204" pitchFamily="34" charset="0"/>
              </a:rPr>
              <a:t>Gradient descent</a:t>
            </a:r>
          </a:p>
          <a:p>
            <a:pPr marL="600083" lvl="1" indent="-257178">
              <a:spcBef>
                <a:spcPts val="0"/>
              </a:spcBef>
            </a:pPr>
            <a:r>
              <a:rPr lang="en-US" sz="2000" dirty="0">
                <a:latin typeface="Calibri" panose="020F0502020204030204" pitchFamily="34" charset="0"/>
                <a:cs typeface="Calibri" panose="020F0502020204030204" pitchFamily="34" charset="0"/>
              </a:rPr>
              <a:t>Is iterative</a:t>
            </a:r>
          </a:p>
          <a:p>
            <a:pPr marL="600083" lvl="1" indent="-257178">
              <a:spcBef>
                <a:spcPts val="0"/>
              </a:spcBef>
            </a:pPr>
            <a:r>
              <a:rPr lang="en-US" sz="2000" dirty="0">
                <a:latin typeface="Calibri" panose="020F0502020204030204" pitchFamily="34" charset="0"/>
                <a:cs typeface="Calibri" panose="020F0502020204030204" pitchFamily="34" charset="0"/>
              </a:rPr>
              <a:t>Can be adapted to complex hypothesis</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large</a:t>
            </a:r>
          </a:p>
          <a:p>
            <a:pPr marL="600083" lvl="1" indent="-257178">
              <a:spcBef>
                <a:spcPts val="0"/>
              </a:spcBef>
            </a:pPr>
            <a:r>
              <a:rPr lang="en-US" sz="2000" dirty="0">
                <a:latin typeface="Calibri" panose="020F0502020204030204" pitchFamily="34" charset="0"/>
                <a:cs typeface="Calibri" panose="020F0502020204030204" pitchFamily="34" charset="0"/>
              </a:rPr>
              <a:t>Supports incremental learning</a:t>
            </a:r>
          </a:p>
          <a:p>
            <a:pPr marL="600083" lvl="1" indent="-257178">
              <a:spcBef>
                <a:spcPts val="0"/>
              </a:spcBef>
            </a:pPr>
            <a:r>
              <a:rPr lang="en-US" sz="2000" dirty="0">
                <a:latin typeface="Calibri" panose="020F0502020204030204" pitchFamily="34" charset="0"/>
                <a:cs typeface="Calibri" panose="020F0502020204030204" pitchFamily="34" charset="0"/>
              </a:rPr>
              <a:t>Converges to local optimum (OK for quadratic functions.)</a:t>
            </a:r>
          </a:p>
          <a:p>
            <a:pPr marL="257178" indent="-257178"/>
            <a:r>
              <a:rPr lang="en-US" sz="2000" dirty="0">
                <a:latin typeface="Calibri" panose="020F0502020204030204" pitchFamily="34" charset="0"/>
                <a:cs typeface="Calibri" panose="020F0502020204030204" pitchFamily="34" charset="0"/>
              </a:rPr>
              <a:t>Close form solution</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small</a:t>
            </a:r>
          </a:p>
          <a:p>
            <a:pPr marL="600083" lvl="1" indent="-257178">
              <a:spcBef>
                <a:spcPts val="0"/>
              </a:spcBef>
            </a:pPr>
            <a:r>
              <a:rPr lang="en-US" sz="2000" dirty="0">
                <a:latin typeface="Calibri" panose="020F0502020204030204" pitchFamily="34" charset="0"/>
                <a:cs typeface="Calibri" panose="020F0502020204030204" pitchFamily="34" charset="0"/>
              </a:rPr>
              <a:t>No need to select learning rate</a:t>
            </a:r>
          </a:p>
          <a:p>
            <a:pPr marL="257178" indent="-257178"/>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2"/>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85491"/>
                <a:ext cx="8686800" cy="4277019"/>
              </a:xfrm>
            </p:spPr>
            <p:txBody>
              <a:bodyPr>
                <a:noAutofit/>
              </a:bodyPr>
              <a:lstStyle/>
              <a:p>
                <a:pPr marL="257178" indent="-257178">
                  <a:lnSpc>
                    <a:spcPct val="100000"/>
                  </a:lnSpc>
                  <a:spcBef>
                    <a:spcPts val="0"/>
                  </a:spcBef>
                </a:pPr>
                <a:r>
                  <a:rPr lang="en-US" sz="1800" dirty="0">
                    <a:ea typeface="Arial" charset="0"/>
                    <a:cs typeface="Arial" charset="0"/>
                  </a:rPr>
                  <a:t>If we observe an experiment with n distinct outcomes, we call the union of these events a sample space and if we label each event E</a:t>
                </a:r>
                <a:r>
                  <a:rPr lang="en-US" sz="1800" baseline="-25000" dirty="0">
                    <a:ea typeface="Arial" charset="0"/>
                    <a:cs typeface="Arial" charset="0"/>
                  </a:rPr>
                  <a:t>i</a:t>
                </a:r>
                <a:r>
                  <a:rPr lang="en-US" sz="1800" dirty="0">
                    <a:ea typeface="Arial" charset="0"/>
                    <a:cs typeface="Arial" charset="0"/>
                  </a:rPr>
                  <a:t>, i= 1,2,…,n.  S = {E</a:t>
                </a:r>
                <a:r>
                  <a:rPr lang="en-US" sz="1800" baseline="-25000" dirty="0">
                    <a:ea typeface="Arial" charset="0"/>
                    <a:cs typeface="Arial" charset="0"/>
                  </a:rPr>
                  <a:t>1</a:t>
                </a:r>
                <a:r>
                  <a:rPr lang="en-US" sz="1800" dirty="0">
                    <a:ea typeface="Arial" charset="0"/>
                    <a:cs typeface="Arial" charset="0"/>
                  </a:rPr>
                  <a:t>} ∪ {E</a:t>
                </a:r>
                <a:r>
                  <a:rPr lang="en-US" sz="1800" baseline="-25000" dirty="0">
                    <a:ea typeface="Arial" charset="0"/>
                    <a:cs typeface="Arial" charset="0"/>
                  </a:rPr>
                  <a:t>2</a:t>
                </a:r>
                <a:r>
                  <a:rPr lang="en-US" sz="1800" dirty="0">
                    <a:ea typeface="Arial" charset="0"/>
                    <a:cs typeface="Arial" charset="0"/>
                  </a:rPr>
                  <a:t>} ∪ … ∪ {E</a:t>
                </a:r>
                <a:r>
                  <a:rPr lang="en-US" sz="1800" baseline="-25000" dirty="0">
                    <a:ea typeface="Arial" charset="0"/>
                    <a:cs typeface="Arial" charset="0"/>
                  </a:rPr>
                  <a:t>n</a:t>
                </a:r>
                <a:r>
                  <a:rPr lang="en-US" sz="1800" dirty="0">
                    <a:ea typeface="Arial" charset="0"/>
                    <a:cs typeface="Arial" charset="0"/>
                  </a:rPr>
                  <a:t>}.</a:t>
                </a:r>
              </a:p>
              <a:p>
                <a:pPr marL="257178" indent="-257178">
                  <a:lnSpc>
                    <a:spcPct val="100000"/>
                  </a:lnSpc>
                  <a:spcBef>
                    <a:spcPts val="0"/>
                  </a:spcBef>
                </a:pPr>
                <a:r>
                  <a:rPr lang="en-US" sz="1800" dirty="0">
                    <a:ea typeface="Arial" charset="0"/>
                    <a:cs typeface="Arial" charset="0"/>
                  </a:rPr>
                  <a:t>A probability measure is a map from S to the interval [0, 1], P: S </a:t>
                </a:r>
                <a:r>
                  <a:rPr lang="en-US" sz="1800" dirty="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We can also talk about the outcome any member of a subset, T ⊆ S.  For example, if T={E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P(T) = P(E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 P(E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For completeness, when we use subsets, we define P(∅)=0.</a:t>
                </a:r>
              </a:p>
              <a:p>
                <a:pPr marL="257178" indent="-257178">
                  <a:lnSpc>
                    <a:spcPct val="100000"/>
                  </a:lnSpc>
                  <a:spcBef>
                    <a:spcPts val="0"/>
                  </a:spcBef>
                </a:pPr>
                <a:r>
                  <a:rPr lang="en-US" sz="1800" dirty="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Our intuition is that if we perform the experiment many times (say, N times) and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is the outcome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times that P(E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85491"/>
                <a:ext cx="8686800" cy="4277019"/>
              </a:xfrm>
              <a:blipFill>
                <a:blip r:embed="rId3"/>
                <a:stretch>
                  <a:fillRect l="-438" t="-296" r="-876" b="-7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9"/>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81" y="231307"/>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7" y="1827598"/>
            <a:ext cx="2297231" cy="4065137"/>
          </a:xfrm>
        </p:spPr>
        <p:txBody>
          <a:bodyPr>
            <a:noAutofit/>
          </a:bodyPr>
          <a:lstStyle/>
          <a:p>
            <a:pPr>
              <a:spcBef>
                <a:spcPts val="300"/>
              </a:spcBef>
            </a:pPr>
            <a:r>
              <a:rPr lang="en-US" sz="1400" dirty="0">
                <a:latin typeface="Calibri" panose="020F0502020204030204" pitchFamily="34" charset="0"/>
                <a:cs typeface="Calibri" panose="020F0502020204030204" pitchFamily="34" charset="0"/>
              </a:rPr>
              <a:t> size bdrms     price</a:t>
            </a:r>
          </a:p>
          <a:p>
            <a:pPr>
              <a:spcBef>
                <a:spcPts val="300"/>
              </a:spcBef>
            </a:pPr>
            <a:r>
              <a:rPr lang="en-US" sz="1400" dirty="0">
                <a:latin typeface="Calibri" panose="020F0502020204030204" pitchFamily="34" charset="0"/>
                <a:cs typeface="Calibri" panose="020F0502020204030204" pitchFamily="34" charset="0"/>
              </a:rPr>
              <a:t> 1268     3    259900</a:t>
            </a:r>
          </a:p>
          <a:p>
            <a:pPr>
              <a:spcBef>
                <a:spcPts val="300"/>
              </a:spcBef>
            </a:pPr>
            <a:r>
              <a:rPr lang="en-US" sz="1400" dirty="0">
                <a:latin typeface="Calibri" panose="020F0502020204030204" pitchFamily="34" charset="0"/>
                <a:cs typeface="Calibri" panose="020F0502020204030204" pitchFamily="34" charset="0"/>
              </a:rPr>
              <a:t> 2300     4    449900</a:t>
            </a:r>
          </a:p>
          <a:p>
            <a:pPr>
              <a:spcBef>
                <a:spcPts val="300"/>
              </a:spcBef>
            </a:pPr>
            <a:r>
              <a:rPr lang="en-US" sz="1400" dirty="0">
                <a:latin typeface="Calibri" panose="020F0502020204030204" pitchFamily="34" charset="0"/>
                <a:cs typeface="Calibri" panose="020F0502020204030204" pitchFamily="34" charset="0"/>
              </a:rPr>
              <a:t> 1320     2    299900</a:t>
            </a:r>
          </a:p>
          <a:p>
            <a:pPr>
              <a:spcBef>
                <a:spcPts val="300"/>
              </a:spcBef>
            </a:pPr>
            <a:r>
              <a:rPr lang="en-US" sz="1400" dirty="0">
                <a:latin typeface="Calibri" panose="020F0502020204030204" pitchFamily="34" charset="0"/>
                <a:cs typeface="Calibri" panose="020F0502020204030204" pitchFamily="34" charset="0"/>
              </a:rPr>
              <a:t> 1236     3    199900</a:t>
            </a:r>
          </a:p>
          <a:p>
            <a:pPr>
              <a:spcBef>
                <a:spcPts val="300"/>
              </a:spcBef>
            </a:pPr>
            <a:r>
              <a:rPr lang="en-US" sz="1400" dirty="0">
                <a:latin typeface="Calibri" panose="020F0502020204030204" pitchFamily="34" charset="0"/>
                <a:cs typeface="Calibri" panose="020F0502020204030204" pitchFamily="34" charset="0"/>
              </a:rPr>
              <a:t> 2609     4    499998</a:t>
            </a:r>
          </a:p>
          <a:p>
            <a:pPr>
              <a:spcBef>
                <a:spcPts val="300"/>
              </a:spcBef>
            </a:pPr>
            <a:r>
              <a:rPr lang="en-US" sz="1400" dirty="0">
                <a:latin typeface="Calibri" panose="020F0502020204030204" pitchFamily="34" charset="0"/>
                <a:cs typeface="Calibri" panose="020F0502020204030204" pitchFamily="34" charset="0"/>
              </a:rPr>
              <a:t> 3031     4    599000</a:t>
            </a:r>
          </a:p>
          <a:p>
            <a:pPr>
              <a:spcBef>
                <a:spcPts val="300"/>
              </a:spcBef>
            </a:pPr>
            <a:r>
              <a:rPr lang="en-US" sz="1400" dirty="0">
                <a:latin typeface="Calibri" panose="020F0502020204030204" pitchFamily="34" charset="0"/>
                <a:cs typeface="Calibri" panose="020F0502020204030204" pitchFamily="34" charset="0"/>
              </a:rPr>
              <a:t> 1767     3    252900</a:t>
            </a:r>
          </a:p>
          <a:p>
            <a:pPr>
              <a:spcBef>
                <a:spcPts val="300"/>
              </a:spcBef>
            </a:pPr>
            <a:r>
              <a:rPr lang="en-US" sz="1400" dirty="0">
                <a:latin typeface="Calibri" panose="020F0502020204030204" pitchFamily="34" charset="0"/>
                <a:cs typeface="Calibri" panose="020F0502020204030204" pitchFamily="34" charset="0"/>
              </a:rPr>
              <a:t> 1888     2    255000</a:t>
            </a:r>
          </a:p>
          <a:p>
            <a:pPr>
              <a:spcBef>
                <a:spcPts val="300"/>
              </a:spcBef>
            </a:pPr>
            <a:r>
              <a:rPr lang="en-US" sz="1400" dirty="0">
                <a:latin typeface="Calibri" panose="020F0502020204030204" pitchFamily="34" charset="0"/>
                <a:cs typeface="Calibri" panose="020F0502020204030204" pitchFamily="34" charset="0"/>
              </a:rPr>
              <a:t> 1604     3    242900</a:t>
            </a:r>
          </a:p>
          <a:p>
            <a:pPr>
              <a:spcBef>
                <a:spcPts val="300"/>
              </a:spcBef>
            </a:pPr>
            <a:r>
              <a:rPr lang="en-US" sz="1400" dirty="0">
                <a:latin typeface="Calibri" panose="020F0502020204030204" pitchFamily="34" charset="0"/>
                <a:cs typeface="Calibri" panose="020F0502020204030204" pitchFamily="34" charset="0"/>
              </a:rPr>
              <a:t> 1962     4    259900</a:t>
            </a:r>
          </a:p>
          <a:p>
            <a:pPr>
              <a:spcBef>
                <a:spcPts val="300"/>
              </a:spcBef>
            </a:pPr>
            <a:r>
              <a:rPr lang="en-US" sz="1400" dirty="0">
                <a:latin typeface="Calibri" panose="020F0502020204030204" pitchFamily="34" charset="0"/>
                <a:cs typeface="Calibri" panose="020F0502020204030204" pitchFamily="34" charset="0"/>
              </a:rPr>
              <a:t> 3890     3    573900</a:t>
            </a:r>
          </a:p>
          <a:p>
            <a:pPr>
              <a:spcBef>
                <a:spcPts val="300"/>
              </a:spcBef>
            </a:pPr>
            <a:r>
              <a:rPr lang="en-US" sz="1400" dirty="0">
                <a:latin typeface="Calibri" panose="020F0502020204030204" pitchFamily="34" charset="0"/>
                <a:cs typeface="Calibri" panose="020F0502020204030204" pitchFamily="34" charset="0"/>
              </a:rPr>
              <a:t> 1100     3    249900</a:t>
            </a:r>
          </a:p>
          <a:p>
            <a:pPr>
              <a:spcBef>
                <a:spcPts val="300"/>
              </a:spcBef>
            </a:pPr>
            <a:r>
              <a:rPr lang="en-US" sz="1400" dirty="0">
                <a:latin typeface="Calibri" panose="020F0502020204030204" pitchFamily="34" charset="0"/>
                <a:cs typeface="Calibri" panose="020F0502020204030204" pitchFamily="34" charset="0"/>
              </a:rPr>
              <a:t> 1458     3    464500</a:t>
            </a:r>
          </a:p>
          <a:p>
            <a:pPr>
              <a:spcBef>
                <a:spcPts val="300"/>
              </a:spcBef>
            </a:pPr>
            <a:r>
              <a:rPr lang="en-US" sz="1400" dirty="0">
                <a:latin typeface="Calibri" panose="020F0502020204030204" pitchFamily="34" charset="0"/>
                <a:cs typeface="Calibri" panose="020F0502020204030204" pitchFamily="34" charset="0"/>
              </a:rPr>
              <a:t> 2526     3    469000</a:t>
            </a:r>
          </a:p>
          <a:p>
            <a:pPr>
              <a:spcBef>
                <a:spcPts val="300"/>
              </a:spcBef>
            </a:pPr>
            <a:endParaRPr lang="en-US" sz="1400" dirty="0">
              <a:latin typeface="Calibri" panose="020F0502020204030204" pitchFamily="34" charset="0"/>
              <a:cs typeface="Calibri" panose="020F0502020204030204" pitchFamily="34" charset="0"/>
            </a:endParaRPr>
          </a:p>
          <a:p>
            <a:pPr>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7"/>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8"/>
            <a:ext cx="1634080" cy="344798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4" y="1817981"/>
            <a:ext cx="2297231" cy="406513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50" y="1949353"/>
            <a:ext cx="3284291" cy="403465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8" indent="-257178"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81" y="5984777"/>
            <a:ext cx="3019096" cy="300210"/>
          </a:xfrm>
          <a:prstGeom prst="rect">
            <a:avLst/>
          </a:prstGeom>
          <a:noFill/>
        </p:spPr>
        <p:txBody>
          <a:bodyPr wrap="none" rtlCol="0">
            <a:spAutoFit/>
          </a:bodyPr>
          <a:lstStyle/>
          <a:p>
            <a:r>
              <a:rPr lang="en-US" sz="1351" baseline="30000" dirty="0">
                <a:latin typeface="Calibri" panose="020F0502020204030204" pitchFamily="34" charset="0"/>
                <a:cs typeface="Calibri" panose="020F0502020204030204" pitchFamily="34" charset="0"/>
              </a:rPr>
              <a:t>1</a:t>
            </a:r>
            <a:r>
              <a:rPr lang="en-US" sz="1351"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205320"/>
                <a:ext cx="8832548" cy="36350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8" indent="-257178"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83" lvl="1" indent="-257178"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83" lvl="1" indent="-257178"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8" indent="-257178"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1" y="4844293"/>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8399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9" y="6227416"/>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720096"/>
                <a:ext cx="8832548" cy="3968186"/>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Now let’s look at the question a little more broadly.  Suppose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1, 2, …, m and validation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m+1, m+ 2, …, 2m </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as in linear regression, we denote the parameters as a four-dimensional vector, </a:t>
                </a:r>
                <a:r>
                  <a:rPr lang="en-US" sz="2000" b="1"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and denote the parameter values we settled on is denoted by </a:t>
                </a:r>
                <a:r>
                  <a:rPr lang="en-US" sz="2000" b="1"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a:t>
                </a:r>
              </a:p>
              <a:p>
                <a:pPr marL="257178" indent="-257178" algn="l">
                  <a:buFont typeface="Arial" panose="020B0604020202020204" pitchFamily="34" charset="0"/>
                  <a:buChar char="•"/>
                </a:pPr>
                <a:r>
                  <a:rPr lang="en-US" sz="2000" dirty="0">
                    <a:latin typeface="Calibri" panose="020F0502020204030204" pitchFamily="34" charset="0"/>
                    <a:cs typeface="Calibri" panose="020F050202020403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Calibri" panose="020F0502020204030204" pitchFamily="34" charset="0"/>
                    <a:ea typeface="Arial" charset="0"/>
                    <a:cs typeface="Calibri" panose="020F0502020204030204" pitchFamily="34" charset="0"/>
                  </a:rPr>
                  <a:t>.  This gives a good normalized metric for loss. Had we calculated it for out three proposed models, we would have found, as we noted by graphing, the cubic model was the best fit.</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is an opportunity to introduce two topics in a simple setting:</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Regularization</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Cross validation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720096"/>
                <a:ext cx="8832548" cy="3968186"/>
              </a:xfrm>
              <a:prstGeom prst="rect">
                <a:avLst/>
              </a:prstGeom>
              <a:blipFill>
                <a:blip r:embed="rId3"/>
                <a:stretch>
                  <a:fillRect l="-862" t="-1917" r="-10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7" y="6227417"/>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8"/>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5" y="2157743"/>
                <a:ext cx="8036027" cy="32066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To avoid overfitting, which causes the parameters in our model to have large values we could instead </a:t>
                </a:r>
                <a:r>
                  <a:rPr lang="en-US" sz="2000" i="1" dirty="0">
                    <a:latin typeface="Calibri" panose="020F0502020204030204" pitchFamily="34" charset="0"/>
                    <a:ea typeface="Arial" charset="0"/>
                    <a:cs typeface="Calibri" panose="020F0502020204030204" pitchFamily="34" charset="0"/>
                  </a:rPr>
                  <a:t>minimize</a:t>
                </a:r>
                <a:r>
                  <a:rPr lang="en-US" sz="2000" dirty="0">
                    <a:latin typeface="Calibri" panose="020F0502020204030204" pitchFamily="34" charset="0"/>
                    <a:ea typeface="Arial" charset="0"/>
                    <a:cs typeface="Calibri" panose="020F0502020204030204" pitchFamily="34"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𝜆 ≥ 0 is the regularization parameter.</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penalizes ”large coefficients” and reduces the risk of overfitting.</a:t>
                </a:r>
              </a:p>
              <a:p>
                <a:pPr marL="600083" lvl="1"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5" y="2157743"/>
                <a:ext cx="8036027" cy="3206669"/>
              </a:xfrm>
              <a:prstGeom prst="rect">
                <a:avLst/>
              </a:prstGeom>
              <a:blipFill>
                <a:blip r:embed="rId3"/>
                <a:stretch>
                  <a:fillRect l="-1106" t="-5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30"/>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9"/>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47292" y="2248764"/>
                <a:ext cx="8122838" cy="3144243"/>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47292" y="2248764"/>
                <a:ext cx="8122838" cy="3144243"/>
              </a:xfrm>
              <a:prstGeom prst="rect">
                <a:avLst/>
              </a:prstGeom>
              <a:blipFill>
                <a:blip r:embed="rId3"/>
                <a:stretch>
                  <a:fillRect l="-780"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1"/>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9" y="1955730"/>
                <a:ext cx="8281684" cy="366878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a:t>
                </a:r>
              </a:p>
              <a:p>
                <a:pPr marL="257178" indent="-257178"/>
                <a:r>
                  <a:rPr lang="en-US" sz="2000" dirty="0">
                    <a:latin typeface="Calibri" panose="020F0502020204030204" pitchFamily="34" charset="0"/>
                    <a:ea typeface="Arial" charset="0"/>
                    <a:cs typeface="Calibri" panose="020F0502020204030204" pitchFamily="34" charset="0"/>
                  </a:rPr>
                  <a:t>Ridge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𝜆 ≥ 0 is the regularization parameter.</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𝜖</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Lasso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𝑑</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𝜖</m:t>
                    </m:r>
                  </m:oMath>
                </a14:m>
                <a:endParaRPr lang="en-US" sz="2000" dirty="0">
                  <a:latin typeface="Calibri" panose="020F0502020204030204" pitchFamily="34" charset="0"/>
                  <a:ea typeface="Arial" charset="0"/>
                  <a:cs typeface="Calibri" panose="020F0502020204030204" pitchFamily="34" charset="0"/>
                </a:endParaRPr>
              </a:p>
              <a:p>
                <a:pPr marL="600083" lvl="1" indent="-257178"/>
                <a:endParaRPr lang="en-US" sz="2000" dirty="0">
                  <a:latin typeface="Arial" charset="0"/>
                  <a:ea typeface="Arial" charset="0"/>
                  <a:cs typeface="Arial" charset="0"/>
                </a:endParaRPr>
              </a:p>
              <a:p>
                <a:pPr marL="600083" lvl="1" indent="-257178"/>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9" y="1955730"/>
                <a:ext cx="8281684" cy="3668786"/>
              </a:xfrm>
              <a:blipFill>
                <a:blip r:embed="rId3"/>
                <a:stretch>
                  <a:fillRect l="-459" t="-2069" r="-306"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9"/>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48251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9" y="2379091"/>
                <a:ext cx="7865076" cy="2124187"/>
              </a:xfrm>
            </p:spPr>
            <p:txBody>
              <a:bodyPr>
                <a:noAutofit/>
              </a:bodyPr>
              <a:lstStyle/>
              <a:p>
                <a:pPr marL="257178" indent="-257178"/>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9" y="2379091"/>
                <a:ext cx="7865076" cy="2124187"/>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8"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5" y="2343151"/>
            <a:ext cx="8334683" cy="348358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Lagrange multipliers</a:t>
            </a:r>
          </a:p>
          <a:p>
            <a:pPr marL="257178" indent="-257178">
              <a:buFont typeface="Arial" charset="0"/>
              <a:buChar char="•"/>
            </a:pPr>
            <a:r>
              <a:rPr lang="en-US" sz="2400" dirty="0">
                <a:latin typeface="Calibri" panose="020F0502020204030204" pitchFamily="34" charset="0"/>
                <a:cs typeface="Calibri" panose="020F0502020204030204" pitchFamily="34" charset="0"/>
              </a:rPr>
              <a:t>Likelihood</a:t>
            </a:r>
          </a:p>
          <a:p>
            <a:pPr marL="257178" indent="-257178">
              <a:buFont typeface="Arial" charset="0"/>
              <a:buChar char="•"/>
            </a:pPr>
            <a:r>
              <a:rPr lang="en-US" sz="2400"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1"/>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641" y="2015670"/>
                <a:ext cx="8473341" cy="387449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Let’s refresh our memory with respect to an old maximization (or minimization technique): Lagrange multipliers.</a:t>
                </a:r>
              </a:p>
              <a:p>
                <a:pPr marL="257178" indent="-257178"/>
                <a:r>
                  <a:rPr lang="en-US" sz="2000" dirty="0">
                    <a:latin typeface="Calibri" panose="020F0502020204030204" pitchFamily="34" charset="0"/>
                    <a:ea typeface="Arial" charset="0"/>
                    <a:cs typeface="Calibri" panose="020F0502020204030204" pitchFamily="34" charset="0"/>
                  </a:rPr>
                  <a:t>For x=(x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suppose we wish to maximize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subject to the constraints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𝑖</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form the function </a:t>
                </a:r>
                <a14:m>
                  <m:oMath xmlns:m="http://schemas.openxmlformats.org/officeDocument/2006/math">
                    <m:r>
                      <m:rPr>
                        <m:sty m:val="p"/>
                      </m:rPr>
                      <a:rPr lang="en-US" sz="2000">
                        <a:latin typeface="Cambria Math" panose="02040503050406030204" pitchFamily="18" charset="0"/>
                        <a:cs typeface="Arial" charset="0"/>
                      </a:rPr>
                      <m:t>g</m:t>
                    </m:r>
                    <m:d>
                      <m:dPr>
                        <m:ctrlPr>
                          <a:rPr lang="en-US" sz="2000"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a:latin typeface="Cambria Math" panose="02040503050406030204" pitchFamily="18" charset="0"/>
                        <a:cs typeface="Arial" charset="0"/>
                      </a:rPr>
                      <m:t>=</m:t>
                    </m:r>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where q is the number of constraints.</a:t>
                </a:r>
              </a:p>
              <a:p>
                <a:pPr marL="257178" indent="-257178"/>
                <a:r>
                  <a:rPr lang="en-US" sz="2000" dirty="0">
                    <a:latin typeface="Calibri" panose="020F0502020204030204" pitchFamily="34" charset="0"/>
                    <a:ea typeface="Arial" charset="0"/>
                    <a:cs typeface="Calibri" panose="020F0502020204030204" pitchFamily="34" charset="0"/>
                  </a:rPr>
                  <a:t>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are called Lagrange multipliers.</a:t>
                </a:r>
              </a:p>
              <a:p>
                <a:pPr marL="257178" indent="-257178"/>
                <a:r>
                  <a:rPr lang="en-US" sz="2000" dirty="0">
                    <a:latin typeface="Calibri" panose="020F0502020204030204" pitchFamily="34" charset="0"/>
                    <a:ea typeface="Arial" charset="0"/>
                    <a:cs typeface="Calibri" panose="020F0502020204030204" pitchFamily="34"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Finally, we solve for 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641" y="2015670"/>
                <a:ext cx="8473341" cy="3874492"/>
              </a:xfrm>
              <a:blipFill>
                <a:blip r:embed="rId3"/>
                <a:stretch>
                  <a:fillRect l="-599" t="-1634" r="-1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8"/>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1" y="1406771"/>
                <a:ext cx="8421272" cy="4545987"/>
              </a:xfrm>
            </p:spPr>
            <p:txBody>
              <a:bodyPr>
                <a:noAutofit/>
              </a:bodyPr>
              <a:lstStyle/>
              <a:p>
                <a:pPr marL="257178" indent="-257178">
                  <a:lnSpc>
                    <a:spcPct val="100000"/>
                  </a:lnSpc>
                  <a:spcBef>
                    <a:spcPts val="0"/>
                  </a:spcBef>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8" indent="-257178">
                  <a:lnSpc>
                    <a:spcPct val="100000"/>
                  </a:lnSpc>
                  <a:spcBef>
                    <a:spcPts val="0"/>
                  </a:spcBef>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83" lvl="1" indent="-257178">
                  <a:lnSpc>
                    <a:spcPct val="100000"/>
                  </a:lnSpc>
                  <a:spcBef>
                    <a:spcPts val="0"/>
                  </a:spcBef>
                </a:pP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8" indent="-257178">
                  <a:lnSpc>
                    <a:spcPct val="100000"/>
                  </a:lnSpc>
                  <a:spcBef>
                    <a:spcPts val="0"/>
                  </a:spcBef>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1" y="1406771"/>
                <a:ext cx="8421272" cy="4545987"/>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4"/>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2"/>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4"/>
                <a:ext cx="8686800" cy="3910013"/>
              </a:xfrm>
            </p:spPr>
            <p:txBody>
              <a:bodyPr>
                <a:noAutofit/>
              </a:bodyPr>
              <a:lstStyle/>
              <a:p>
                <a:pPr marL="257178" indent="-257178">
                  <a:spcBef>
                    <a:spcPts val="300"/>
                  </a:spcBef>
                </a:pPr>
                <a:r>
                  <a:rPr lang="en-US" sz="2000" dirty="0">
                    <a:ea typeface="Arial" charset="0"/>
                    <a:cs typeface="Arial" charset="0"/>
                    <a:sym typeface="Wingdings" pitchFamily="2" charset="2"/>
                  </a:rPr>
                  <a:t>If S is a sample space and T is a subset of S, P(T) + P(S∖T) = 1.</a:t>
                </a:r>
              </a:p>
              <a:p>
                <a:pPr marL="257178" indent="-257178">
                  <a:spcBef>
                    <a:spcPts val="300"/>
                  </a:spcBef>
                </a:pPr>
                <a:r>
                  <a:rPr lang="en-US" sz="2000" dirty="0">
                    <a:ea typeface="Arial" charset="0"/>
                    <a:cs typeface="Arial" charset="0"/>
                    <a:sym typeface="Wingdings" pitchFamily="2" charset="2"/>
                  </a:rPr>
                  <a:t>P is sometimes called a probability distribution</a:t>
                </a:r>
              </a:p>
              <a:p>
                <a:pPr marL="257178" indent="-257178">
                  <a:spcBef>
                    <a:spcPts val="300"/>
                  </a:spcBef>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8" indent="-257178">
                  <a:spcBef>
                    <a:spcPts val="300"/>
                  </a:spcBef>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8" indent="-257178">
                  <a:spcBef>
                    <a:spcPts val="300"/>
                  </a:spcBef>
                </a:pPr>
                <a:r>
                  <a:rPr lang="en-US" sz="2000" dirty="0">
                    <a:ea typeface="Arial" charset="0"/>
                    <a:cs typeface="Arial" charset="0"/>
                    <a:sym typeface="Wingdings" pitchFamily="2" charset="2"/>
                  </a:rPr>
                  <a:t>Given two random variables, X, Y from two distributions, we can write a joint distribution f(x,y) where f(x,y)= P(X=x ∧ Y=y).</a:t>
                </a:r>
              </a:p>
              <a:p>
                <a:pPr marL="257178" indent="-257178">
                  <a:spcBef>
                    <a:spcPts val="300"/>
                  </a:spcBef>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8" indent="-257178"/>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4"/>
                <a:ext cx="8686800" cy="3910013"/>
              </a:xfrm>
              <a:blipFill>
                <a:blip r:embed="rId3"/>
                <a:stretch>
                  <a:fillRect l="-584" t="-1948"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400"/>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9" y="178619"/>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8" y="2211008"/>
                <a:ext cx="8529251" cy="34135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What is the likelihood of the output y, given</a:t>
                </a:r>
                <a:r>
                  <a:rPr lang="en-US" sz="2000" b="1" dirty="0">
                    <a:latin typeface="Calibri" panose="020F0502020204030204" pitchFamily="34" charset="0"/>
                    <a:ea typeface="Arial" charset="0"/>
                    <a:cs typeface="Calibri" panose="020F0502020204030204" pitchFamily="34" charset="0"/>
                  </a:rPr>
                  <a:t> x </a:t>
                </a:r>
                <a:r>
                  <a:rPr lang="en-US" sz="2000" dirty="0">
                    <a:latin typeface="Calibri" panose="020F0502020204030204" pitchFamily="34" charset="0"/>
                    <a:ea typeface="Arial" charset="0"/>
                    <a:cs typeface="Calibri" panose="020F0502020204030204" pitchFamily="34" charset="0"/>
                  </a:rPr>
                  <a:t>and the parameters 𝚹?  That is, given 𝚹, how likely is it that we will observe the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 …, m.</a:t>
                </a:r>
              </a:p>
              <a:p>
                <a:pPr marL="257178" indent="-257178"/>
                <a:r>
                  <a:rPr lang="en-US" sz="2000" dirty="0">
                    <a:latin typeface="Calibri" panose="020F0502020204030204" pitchFamily="34" charset="0"/>
                    <a:ea typeface="Arial" charset="0"/>
                    <a:cs typeface="Calibri" panose="020F0502020204030204" pitchFamily="34" charset="0"/>
                  </a:rPr>
                  <a:t>Put L(𝚹)= p(y|X,𝚹).  Often the log of this is easier to calculate:  𝓁(𝚹)= ln(L(𝚹)).</a:t>
                </a:r>
              </a:p>
              <a:p>
                <a:pPr marL="257178" indent="-257178"/>
                <a:r>
                  <a:rPr lang="en-US" sz="2000" dirty="0">
                    <a:latin typeface="Calibri" panose="020F0502020204030204" pitchFamily="34" charset="0"/>
                    <a:ea typeface="Arial" charset="0"/>
                    <a:cs typeface="Calibri" panose="020F0502020204030204" pitchFamily="34" charset="0"/>
                  </a:rPr>
                  <a:t>If we assume errors are normally distributed with mean 0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Calibri" panose="020F0502020204030204" pitchFamily="34" charset="0"/>
                    <a:ea typeface="Arial" charset="0"/>
                    <a:cs typeface="Calibri" panose="020F0502020204030204" pitchFamily="34"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8" y="2211008"/>
                <a:ext cx="8529251" cy="3413507"/>
              </a:xfrm>
              <a:blipFill>
                <a:blip r:embed="rId3"/>
                <a:stretch>
                  <a:fillRect l="-446" t="-2222" r="-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9"/>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8"/>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8" y="1750804"/>
                <a:ext cx="8621487" cy="4207867"/>
              </a:xfrm>
            </p:spPr>
            <p:txBody>
              <a:bodyPr>
                <a:noAutofit/>
              </a:bodyPr>
              <a:lstStyle/>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Calibri" panose="020F0502020204030204" pitchFamily="34" charset="0"/>
                    <a:ea typeface="Cambria Math" panose="02040503050406030204" pitchFamily="18" charset="0"/>
                    <a:cs typeface="Calibri" panose="020F050202020403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a:t>
                </a: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Calibri" panose="020F0502020204030204" pitchFamily="34" charset="0"/>
                    <a:ea typeface="Arial" charset="0"/>
                    <a:cs typeface="Calibri" panose="020F0502020204030204" pitchFamily="34" charset="0"/>
                  </a:rPr>
                  <a:t>, that is, the probability that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is observed given 𝜃.</a:t>
                </a: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endParaRPr lang="en-US" sz="2000" dirty="0">
                  <a:latin typeface="Arial" charset="0"/>
                  <a:ea typeface="Arial" charset="0"/>
                  <a:cs typeface="Arial" charset="0"/>
                </a:endParaRPr>
              </a:p>
              <a:p>
                <a:pPr marL="257178" indent="-257178">
                  <a:spcBef>
                    <a:spcPts val="400"/>
                  </a:spcBef>
                </a:pPr>
                <a:r>
                  <a:rPr lang="en-US" sz="2000" dirty="0">
                    <a:latin typeface="Arial" charset="0"/>
                    <a:ea typeface="Arial" charset="0"/>
                    <a:cs typeface="Arial" charset="0"/>
                  </a:rPr>
                  <a:t>Note: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𝑎𝑟𝑔𝑚𝑎𝑥</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e>
                    </m:d>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𝑖𝑠</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8" y="1750804"/>
                <a:ext cx="8621487" cy="4207867"/>
              </a:xfrm>
              <a:blipFill>
                <a:blip r:embed="rId3"/>
                <a:stretch>
                  <a:fillRect l="-588" t="-15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60"/>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5707" y="2480602"/>
                <a:ext cx="8595266" cy="2420887"/>
              </a:xfrm>
            </p:spPr>
            <p:txBody>
              <a:bodyPr>
                <a:noAutofit/>
              </a:bodyPr>
              <a:lstStyle/>
              <a:p>
                <a:pPr marL="257178" indent="-257178"/>
                <a:r>
                  <a:rPr lang="en-US" sz="2400" dirty="0">
                    <a:latin typeface="Calibri" panose="020F0502020204030204" pitchFamily="34" charset="0"/>
                    <a:cs typeface="Calibri" panose="020F0502020204030204" pitchFamily="34" charset="0"/>
                  </a:rPr>
                  <a:t>400 samples from a normal distribution:</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0.000,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-0.027,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0.878</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3.995,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1.066</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2.000,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3.931,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5707" y="2480602"/>
                <a:ext cx="8595266" cy="2420887"/>
              </a:xfrm>
              <a:blipFill>
                <a:blip r:embed="rId3"/>
                <a:stretch>
                  <a:fillRect l="-885" t="-31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5905869"/>
            <a:ext cx="1600200" cy="273844"/>
          </a:xfrm>
        </p:spPr>
        <p:txBody>
          <a:bodyPr/>
          <a:lstStyle/>
          <a:p>
            <a:fld id="{FA32F8ED-EEB4-4D51-9E8E-3B145D9B9811}" type="slidenum">
              <a:rPr lang="en-US" smtClean="0"/>
              <a:pPr/>
              <a:t>42</a:t>
            </a:fld>
            <a:endParaRPr lang="en-US" dirty="0"/>
          </a:p>
        </p:txBody>
      </p:sp>
      <p:sp>
        <p:nvSpPr>
          <p:cNvPr id="4" name="Title 1">
            <a:extLst>
              <a:ext uri="{FF2B5EF4-FFF2-40B4-BE49-F238E27FC236}">
                <a16:creationId xmlns:a16="http://schemas.microsoft.com/office/drawing/2014/main" id="{C82538A1-1685-E083-AF14-34F177F6E74C}"/>
              </a:ext>
            </a:extLst>
          </p:cNvPr>
          <p:cNvSpPr txBox="1">
            <a:spLocks/>
          </p:cNvSpPr>
          <p:nvPr/>
        </p:nvSpPr>
        <p:spPr>
          <a:xfrm>
            <a:off x="160020" y="219227"/>
            <a:ext cx="8823960" cy="6512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charset="0"/>
                <a:ea typeface="Arial" charset="0"/>
                <a:cs typeface="Arial" charset="0"/>
              </a:rPr>
              <a:t>MLE example</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5" y="2161829"/>
            <a:ext cx="8334683" cy="3030607"/>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Sigmoid</a:t>
            </a:r>
          </a:p>
          <a:p>
            <a:pPr marL="600083" lvl="1"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8"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LDA</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176874"/>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8" y="1817553"/>
                <a:ext cx="7715275" cy="302452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g(z)(1-g(z))</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8" y="1817553"/>
                <a:ext cx="7715275" cy="3024523"/>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1" y="6008356"/>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5312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8134" y="1718268"/>
                <a:ext cx="8396258" cy="4171893"/>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Training data is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1,2, …, m, y is binary (two classes).</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To predict y, we form hypothesis:</a:t>
                </a:r>
              </a:p>
              <a:p>
                <a:pPr marL="714383" lvl="1" indent="-257178">
                  <a:lnSpc>
                    <a:spcPct val="100000"/>
                  </a:lnSpc>
                  <a:spcBef>
                    <a:spcPts val="0"/>
                  </a:spcBef>
                </a:pPr>
                <a:r>
                  <a:rPr lang="en-US" sz="2000" dirty="0">
                    <a:latin typeface="Calibri" panose="020F0502020204030204" pitchFamily="34" charset="0"/>
                    <a:cs typeface="Calibri" panose="020F0502020204030204" pitchFamily="34" charset="0"/>
                  </a:rPr>
                  <a:t> p(y=1|</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so p(y=0|x,𝛉) = 1-h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a:t>
                </a:r>
                <a:r>
                  <a:rPr lang="en-US" sz="2000" baseline="-25000" dirty="0">
                    <a:latin typeface="Calibri" panose="020F0502020204030204" pitchFamily="34" charset="0"/>
                    <a:cs typeface="Calibri" panose="020F0502020204030204" pitchFamily="34" charset="0"/>
                  </a:rPr>
                  <a:t>sigmoid</a:t>
                </a:r>
                <a:r>
                  <a:rPr lang="en-US" sz="2000" dirty="0">
                    <a:latin typeface="Calibri" panose="020F0502020204030204" pitchFamily="34" charset="0"/>
                    <a:cs typeface="Calibri" panose="020F0502020204030204" pitchFamily="34" charset="0"/>
                  </a:rPr>
                  <a:t>(𝛉</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p(y|x,𝛉)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(1-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(1-y)</a:t>
                </a:r>
                <a:r>
                  <a:rPr lang="en-US" sz="2000" dirty="0">
                    <a:latin typeface="Calibri" panose="020F0502020204030204" pitchFamily="34" charset="0"/>
                    <a:cs typeface="Calibri" panose="020F0502020204030204" pitchFamily="34" charset="0"/>
                  </a:rPr>
                  <a:t>, this is a Bernoulli distribution.</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Calibri" panose="020F0502020204030204" pitchFamily="34" charset="0"/>
                    <a:cs typeface="Calibri" panose="020F0502020204030204" pitchFamily="34" charset="0"/>
                  </a:rPr>
                  <a:t> = (y-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j</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Solve this with gradient descent.  The update rule is:</a:t>
                </a: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i="1">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8134" y="1718268"/>
                <a:ext cx="8396258" cy="4171893"/>
              </a:xfrm>
              <a:blipFill>
                <a:blip r:embed="rId3"/>
                <a:stretch>
                  <a:fillRect l="-603" t="-912" b="-48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3" y="6046545"/>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529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469869" y="1850725"/>
            <a:ext cx="8096597" cy="380237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Features in this example include: grade in previous class, hours of study, number of lectures attended.  Want to predict whether you pass the class.</a:t>
            </a:r>
          </a:p>
          <a:p>
            <a:pPr marL="257178" indent="-257178">
              <a:spcBef>
                <a:spcPts val="151"/>
              </a:spcBef>
            </a:pPr>
            <a:r>
              <a:rPr lang="en-US" sz="2000" dirty="0">
                <a:latin typeface="Calibri" panose="020F0502020204030204" pitchFamily="34" charset="0"/>
                <a:cs typeface="Calibri" panose="020F0502020204030204" pitchFamily="34" charset="0"/>
              </a:rPr>
              <a:t>It’s important to normalize the data.</a:t>
            </a:r>
          </a:p>
          <a:p>
            <a:pPr marL="257178" indent="-257178">
              <a:spcBef>
                <a:spcPts val="151"/>
              </a:spcBef>
            </a:pPr>
            <a:r>
              <a:rPr lang="en-US" sz="2000" dirty="0">
                <a:latin typeface="Calibri" panose="020F0502020204030204" pitchFamily="34" charset="0"/>
                <a:cs typeface="Calibri" panose="020F0502020204030204" pitchFamily="34" charset="0"/>
              </a:rPr>
              <a:t>60 samples.</a:t>
            </a:r>
          </a:p>
          <a:p>
            <a:pPr marL="257178" indent="-257178">
              <a:spcBef>
                <a:spcPts val="151"/>
              </a:spcBef>
            </a:pPr>
            <a:r>
              <a:rPr lang="da" sz="2000" dirty="0">
                <a:latin typeface="Calibri" panose="020F0502020204030204" pitchFamily="34" charset="0"/>
                <a:cs typeface="Calibri" panose="020F0502020204030204" pitchFamily="34" charset="0"/>
              </a:rPr>
              <a:t>Features normalized and constant weight set to 1</a:t>
            </a:r>
          </a:p>
          <a:p>
            <a:pPr marL="257178" indent="-257178">
              <a:spcBef>
                <a:spcPts val="151"/>
              </a:spcBef>
            </a:pPr>
            <a:r>
              <a:rPr lang="da" sz="2000" dirty="0">
                <a:latin typeface="Calibri" panose="020F0502020204030204" pitchFamily="34" charset="0"/>
                <a:cs typeface="Calibri" panose="020F0502020204030204" pitchFamily="34" charset="0"/>
              </a:rPr>
              <a:t>Predicted parameters: -32.8078 (const),  37.1817 (previous grade),  25.0517 (hours studied),  26.4033 (lectures attended)</a:t>
            </a:r>
          </a:p>
          <a:p>
            <a:pPr marL="257178" indent="-257178">
              <a:spcBef>
                <a:spcPts val="151"/>
              </a:spcBef>
            </a:pPr>
            <a:r>
              <a:rPr lang="da" sz="2000" dirty="0">
                <a:latin typeface="Calibri" panose="020F0502020204030204" pitchFamily="34" charset="0"/>
                <a:cs typeface="Calibri" panose="020F0502020204030204" pitchFamily="34" charset="0"/>
              </a:rPr>
              <a:t>Results</a:t>
            </a:r>
          </a:p>
          <a:p>
            <a:pPr lvl="1">
              <a:spcBef>
                <a:spcPts val="151"/>
              </a:spcBef>
            </a:pPr>
            <a:r>
              <a:rPr lang="en-US" sz="2000" dirty="0">
                <a:latin typeface="Calibri" panose="020F0502020204030204" pitchFamily="34" charset="0"/>
                <a:cs typeface="Calibri" panose="020F0502020204030204" pitchFamily="34" charset="0"/>
              </a:rPr>
              <a:t>features test 1:   1.0   0.77 (B+),  0.82 (33hrs),   0.90 (ratio of lectures) , prob pass:   1.0</a:t>
            </a:r>
          </a:p>
          <a:p>
            <a:pPr lvl="1">
              <a:spcBef>
                <a:spcPts val="151"/>
              </a:spcBef>
            </a:pPr>
            <a:r>
              <a:rPr lang="en-US" sz="2000" dirty="0">
                <a:latin typeface="Calibri" panose="020F0502020204030204" pitchFamily="34" charset="0"/>
                <a:cs typeface="Calibri" panose="020F0502020204030204" pitchFamily="34" charset="0"/>
              </a:rPr>
              <a:t>features test 2:   1.0   0.22 (C-)   0.32   0.57 , prob pass:   0.19</a:t>
            </a:r>
          </a:p>
          <a:p>
            <a:pPr marL="257178" indent="-257178"/>
            <a:endParaRPr lang="da" sz="1500" dirty="0">
              <a:latin typeface="Calibri" panose="020F0502020204030204" pitchFamily="34" charset="0"/>
              <a:cs typeface="Calibri" panose="020F0502020204030204" pitchFamily="34" charset="0"/>
            </a:endParaRPr>
          </a:p>
          <a:p>
            <a:pPr marL="257178" indent="-257178"/>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3"/>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7" y="2933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70" y="1559085"/>
                <a:ext cx="8646835" cy="3893069"/>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Calibri" panose="020F0502020204030204" pitchFamily="34" charset="0"/>
                    <a:ea typeface="Arial" charset="0"/>
                    <a:cs typeface="Calibri" panose="020F0502020204030204" pitchFamily="34"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Calibri" panose="020F0502020204030204" pitchFamily="34" charset="0"/>
                    <a:ea typeface="Arial" charset="0"/>
                    <a:cs typeface="Calibri" panose="020F0502020204030204" pitchFamily="34"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and 0 otherwise; so, it is a feature indicator.</a:t>
                </a:r>
              </a:p>
              <a:p>
                <a:pPr marL="257178" indent="-257178">
                  <a:spcBef>
                    <a:spcPts val="300"/>
                  </a:spcBef>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Calibri" panose="020F0502020204030204" pitchFamily="34" charset="0"/>
                    <a:ea typeface="Arial" charset="0"/>
                    <a:cs typeface="Calibri" panose="020F0502020204030204" pitchFamily="34"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Calibri" panose="020F0502020204030204" pitchFamily="34" charset="0"/>
                    <a:ea typeface="Arial" charset="0"/>
                    <a:cs typeface="Calibri" panose="020F0502020204030204" pitchFamily="34"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are the m-dimensional parameters.</a:t>
                </a: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Calibri" panose="020F0502020204030204" pitchFamily="34" charset="0"/>
                    <a:cs typeface="Calibri" panose="020F050202020403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Calibri" panose="020F0502020204030204" pitchFamily="34" charset="0"/>
                    <a:cs typeface="Calibri" panose="020F0502020204030204" pitchFamily="34" charset="0"/>
                  </a:rPr>
                  <a:t> belongs to class k.</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Calibri" panose="020F0502020204030204" pitchFamily="34" charset="0"/>
                    <a:ea typeface="Arial" charset="0"/>
                    <a:cs typeface="Calibri" panose="020F0502020204030204" pitchFamily="34"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j= 1, …, m.</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Calibri" panose="020F0502020204030204" pitchFamily="34" charset="0"/>
                                <a:cs typeface="Calibri" panose="020F0502020204030204" pitchFamily="34" charset="0"/>
                              </a:rPr>
                              <m:t> </m:t>
                            </m:r>
                          </m:e>
                        </m:nary>
                      </m:e>
                    </m:nary>
                  </m:oMath>
                </a14:m>
                <a:r>
                  <a:rPr lang="en-US" sz="1800" dirty="0">
                    <a:latin typeface="Calibri" panose="020F0502020204030204" pitchFamily="34" charset="0"/>
                    <a:cs typeface="Calibri" panose="020F0502020204030204" pitchFamily="34" charset="0"/>
                  </a:rPr>
                  <a:t>.</a:t>
                </a:r>
              </a:p>
              <a:p>
                <a:pPr marL="257178" indent="-257178">
                  <a:spcBef>
                    <a:spcPts val="300"/>
                  </a:spcBef>
                </a:pPr>
                <a:r>
                  <a:rPr lang="en-US" sz="1800" dirty="0">
                    <a:latin typeface="Calibri" panose="020F0502020204030204" pitchFamily="34" charset="0"/>
                    <a:cs typeface="Calibri" panose="020F050202020403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r>
                  <a:rPr lang="en-US" sz="1800" dirty="0">
                    <a:latin typeface="Calibri" panose="020F0502020204030204" pitchFamily="34" charset="0"/>
                    <a:cs typeface="Calibri" panose="020F0502020204030204" pitchFamily="34"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Calibri" panose="020F0502020204030204" pitchFamily="34" charset="0"/>
                    <a:cs typeface="Calibri" panose="020F0502020204030204" pitchFamily="34"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Calibri" panose="020F0502020204030204" pitchFamily="34"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70" y="1559085"/>
                <a:ext cx="8646835" cy="3893069"/>
              </a:xfrm>
              <a:blipFill>
                <a:blip r:embed="rId3"/>
                <a:stretch>
                  <a:fillRect l="-293" t="-1299" b="-126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046547"/>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4" y="24308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5"/>
            <a:ext cx="8564187" cy="353477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8" indent="-257178"/>
            <a:r>
              <a:rPr lang="da" sz="2000" dirty="0">
                <a:latin typeface="Calibri" panose="020F0502020204030204" pitchFamily="34" charset="0"/>
                <a:cs typeface="Calibri" panose="020F0502020204030204" pitchFamily="34" charset="0"/>
              </a:rPr>
              <a:t>Features normalized and constant weight set to 1.  After run:</a:t>
            </a:r>
          </a:p>
          <a:p>
            <a:pPr marL="257178" indent="-257178"/>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8" indent="-257178"/>
            <a:endParaRPr lang="da" sz="1351" dirty="0">
              <a:latin typeface="Arial" panose="020B0604020202020204" pitchFamily="34" charset="0"/>
              <a:cs typeface="Arial" panose="020B0604020202020204" pitchFamily="34" charset="0"/>
            </a:endParaRPr>
          </a:p>
          <a:p>
            <a:pPr marL="257178" indent="-257178"/>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2"/>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7" y="308371"/>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8" y="1602904"/>
                <a:ext cx="8511953" cy="3186092"/>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Classify into one of k classes.</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8" y="1602904"/>
                <a:ext cx="8511953" cy="3186092"/>
              </a:xfrm>
              <a:blipFill>
                <a:blip r:embed="rId3"/>
                <a:stretch>
                  <a:fillRect l="-595" t="-2381"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10" y="6275788"/>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4"/>
                <a:ext cx="8686800" cy="3910013"/>
              </a:xfrm>
            </p:spPr>
            <p:txBody>
              <a:bodyPr>
                <a:noAutofit/>
              </a:bodyPr>
              <a:lstStyle/>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8" indent="-257178">
                  <a:lnSpc>
                    <a:spcPct val="100000"/>
                  </a:lnSpc>
                  <a:spcBef>
                    <a:spcPts val="0"/>
                  </a:spcBef>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8" indent="-257178"/>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4"/>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9"/>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1" y="2234792"/>
            <a:ext cx="8511953" cy="3186092"/>
          </a:xfrm>
        </p:spPr>
        <p:txBody>
          <a:bodyPr>
            <a:noAutofit/>
          </a:bodyPr>
          <a:lstStyle/>
          <a:p>
            <a:pPr marL="257178" indent="-257178"/>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8" indent="-257178"/>
            <a:r>
              <a:rPr lang="da" sz="2000" dirty="0">
                <a:latin typeface="Arial" panose="020B0604020202020204" pitchFamily="34" charset="0"/>
                <a:cs typeface="Arial" panose="020B0604020202020204" pitchFamily="34" charset="0"/>
              </a:rPr>
              <a:t>We are given an initial grade distribution.</a:t>
            </a:r>
          </a:p>
          <a:p>
            <a:pPr marL="257178" indent="-257178"/>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31904"/>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5"/>
            <a:ext cx="8334683" cy="3813572"/>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Classification</a:t>
            </a:r>
          </a:p>
          <a:p>
            <a:pPr marL="257178" indent="-257178">
              <a:buFont typeface="Arial" charset="0"/>
              <a:buChar char="•"/>
            </a:pPr>
            <a:r>
              <a:rPr lang="en-US" sz="2000" dirty="0">
                <a:latin typeface="Calibri" panose="020F0502020204030204" pitchFamily="34" charset="0"/>
                <a:cs typeface="Calibri" panose="020F0502020204030204" pitchFamily="34" charset="0"/>
              </a:rPr>
              <a:t>Naïve Bayes</a:t>
            </a:r>
          </a:p>
          <a:p>
            <a:pPr marL="600083" lvl="1" indent="-257178">
              <a:buFont typeface="Arial" charset="0"/>
              <a:buChar char="•"/>
            </a:pPr>
            <a:r>
              <a:rPr lang="en-US" sz="2000" dirty="0">
                <a:latin typeface="Calibri" panose="020F0502020204030204" pitchFamily="34" charset="0"/>
                <a:cs typeface="Calibri" panose="020F0502020204030204" pitchFamily="34" charset="0"/>
              </a:rPr>
              <a:t>Laplace smoothing</a:t>
            </a:r>
          </a:p>
          <a:p>
            <a:pPr marL="257178" indent="-257178">
              <a:buFont typeface="Arial" charset="0"/>
              <a:buChar char="•"/>
            </a:pPr>
            <a:r>
              <a:rPr lang="en-US" sz="2000" dirty="0">
                <a:latin typeface="Calibri" panose="020F0502020204030204" pitchFamily="34" charset="0"/>
                <a:cs typeface="Calibri" panose="020F0502020204030204" pitchFamily="34" charset="0"/>
              </a:rPr>
              <a:t>KNN</a:t>
            </a:r>
          </a:p>
          <a:p>
            <a:pPr marL="257178" indent="-257178">
              <a:buFont typeface="Arial" charset="0"/>
              <a:buChar char="•"/>
            </a:pPr>
            <a:r>
              <a:rPr lang="en-US" sz="2000" dirty="0">
                <a:latin typeface="Calibri" panose="020F0502020204030204" pitchFamily="34" charset="0"/>
                <a:cs typeface="Calibri" panose="020F0502020204030204" pitchFamily="34" charset="0"/>
              </a:rPr>
              <a:t>SVM</a:t>
            </a:r>
          </a:p>
          <a:p>
            <a:pPr marL="600083" lvl="1" indent="-257178">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83" lvl="1" indent="-257178">
              <a:buFont typeface="Arial" charset="0"/>
              <a:buChar char="•"/>
            </a:pPr>
            <a:r>
              <a:rPr lang="en-US" sz="2000" dirty="0">
                <a:latin typeface="Calibri" panose="020F0502020204030204" pitchFamily="34" charset="0"/>
                <a:cs typeface="Calibri" panose="020F0502020204030204" pitchFamily="34" charset="0"/>
              </a:rPr>
              <a:t>Duality</a:t>
            </a:r>
          </a:p>
          <a:p>
            <a:pPr marL="600083" lvl="1" indent="-257178">
              <a:buFont typeface="Arial" charset="0"/>
              <a:buChar char="•"/>
            </a:pPr>
            <a:r>
              <a:rPr lang="en-US" sz="2000" dirty="0">
                <a:latin typeface="Calibri" panose="020F0502020204030204" pitchFamily="34" charset="0"/>
                <a:cs typeface="Calibri" panose="020F0502020204030204" pitchFamily="34" charset="0"/>
              </a:rPr>
              <a:t>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Platt’s SMO</a:t>
            </a:r>
          </a:p>
          <a:p>
            <a:pPr marL="600083" lvl="1" indent="-257178">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247513"/>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846534"/>
            <a:ext cx="8344619" cy="41461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Accuracy is defined as: (TP+TN)/(TP+TN+FP+FN)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Precision is defined as : TP/(TP+FP)</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Recall is defined as: TP/(TP+FN)</a:t>
            </a:r>
          </a:p>
          <a:p>
            <a:pPr marL="257178" indent="-257178"/>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Naïve Bayes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Support Vector Machines (SVM)</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Neural networks</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8555" y="6275788"/>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81" y="101347"/>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5"/>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2960581907"/>
              </p:ext>
            </p:extLst>
          </p:nvPr>
        </p:nvGraphicFramePr>
        <p:xfrm>
          <a:off x="6023923" y="1640118"/>
          <a:ext cx="3066990" cy="343664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312422">
                <a:tc>
                  <a:txBody>
                    <a:bodyPr/>
                    <a:lstStyle/>
                    <a:p>
                      <a:r>
                        <a:rPr lang="en-US" sz="1600" b="1" dirty="0">
                          <a:solidFill>
                            <a:schemeClr val="tx2"/>
                          </a:solidFill>
                        </a:rPr>
                        <a:t>Refund</a:t>
                      </a:r>
                    </a:p>
                  </a:txBody>
                  <a:tcPr marL="68580" marR="68580" marT="34291" marB="34291">
                    <a:solidFill>
                      <a:schemeClr val="bg1"/>
                    </a:solidFill>
                  </a:tcPr>
                </a:tc>
                <a:tc>
                  <a:txBody>
                    <a:bodyPr/>
                    <a:lstStyle/>
                    <a:p>
                      <a:r>
                        <a:rPr lang="en-US" sz="1600" b="1" dirty="0">
                          <a:solidFill>
                            <a:schemeClr val="tx2"/>
                          </a:solidFill>
                        </a:rPr>
                        <a:t>Status</a:t>
                      </a:r>
                    </a:p>
                  </a:txBody>
                  <a:tcPr marL="68580" marR="68580" marT="34291" marB="34291">
                    <a:solidFill>
                      <a:schemeClr val="bg1"/>
                    </a:solidFill>
                  </a:tcPr>
                </a:tc>
                <a:tc>
                  <a:txBody>
                    <a:bodyPr/>
                    <a:lstStyle/>
                    <a:p>
                      <a:r>
                        <a:rPr lang="en-US" sz="1600" b="1" dirty="0">
                          <a:ln>
                            <a:noFill/>
                          </a:ln>
                          <a:solidFill>
                            <a:schemeClr val="tx2"/>
                          </a:solidFill>
                        </a:rPr>
                        <a:t>Income</a:t>
                      </a:r>
                    </a:p>
                  </a:txBody>
                  <a:tcPr marL="68580" marR="68580" marT="34291" marB="34291">
                    <a:solidFill>
                      <a:schemeClr val="bg1"/>
                    </a:solidFill>
                  </a:tcPr>
                </a:tc>
                <a:tc>
                  <a:txBody>
                    <a:bodyPr/>
                    <a:lstStyle/>
                    <a:p>
                      <a:r>
                        <a:rPr lang="en-US" sz="16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125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100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70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95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60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220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85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75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90</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279416"/>
            <a:ext cx="1999330" cy="300210"/>
          </a:xfrm>
          <a:prstGeom prst="rect">
            <a:avLst/>
          </a:prstGeom>
          <a:noFill/>
        </p:spPr>
        <p:txBody>
          <a:bodyPr wrap="none" rtlCol="0">
            <a:spAutoFit/>
          </a:bodyPr>
          <a:lstStyle/>
          <a:p>
            <a:r>
              <a:rPr lang="en-US" sz="1351"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62" y="217938"/>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2626" y="1360937"/>
                <a:ext cx="8299298" cy="480875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8" indent="-257178">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2626" y="1360937"/>
                <a:ext cx="8299298" cy="4808753"/>
              </a:xfrm>
              <a:blipFill>
                <a:blip r:embed="rId3"/>
                <a:stretch>
                  <a:fillRect l="-612" t="-1583" r="-16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8"/>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42" y="189111"/>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8" indent="-257178"/>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8" indent="-257178"/>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550414499"/>
              </p:ext>
            </p:extLst>
          </p:nvPr>
        </p:nvGraphicFramePr>
        <p:xfrm>
          <a:off x="5945793" y="2197385"/>
          <a:ext cx="3066990" cy="326900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97182">
                <a:tc>
                  <a:txBody>
                    <a:bodyPr/>
                    <a:lstStyle/>
                    <a:p>
                      <a:r>
                        <a:rPr lang="en-US" sz="1500" b="1" dirty="0">
                          <a:solidFill>
                            <a:schemeClr val="tx2"/>
                          </a:solidFill>
                        </a:rPr>
                        <a:t>Refund</a:t>
                      </a:r>
                    </a:p>
                  </a:txBody>
                  <a:tcPr marL="68580" marR="68580" marT="34291" marB="34291">
                    <a:solidFill>
                      <a:schemeClr val="bg1"/>
                    </a:solidFill>
                  </a:tcPr>
                </a:tc>
                <a:tc>
                  <a:txBody>
                    <a:bodyPr/>
                    <a:lstStyle/>
                    <a:p>
                      <a:r>
                        <a:rPr lang="en-US" sz="1500" b="1" dirty="0">
                          <a:solidFill>
                            <a:schemeClr val="tx2"/>
                          </a:solidFill>
                        </a:rPr>
                        <a:t>Status</a:t>
                      </a:r>
                    </a:p>
                  </a:txBody>
                  <a:tcPr marL="68580" marR="68580" marT="34291" marB="34291">
                    <a:solidFill>
                      <a:schemeClr val="bg1"/>
                    </a:solidFill>
                  </a:tcPr>
                </a:tc>
                <a:tc>
                  <a:txBody>
                    <a:bodyPr/>
                    <a:lstStyle/>
                    <a:p>
                      <a:r>
                        <a:rPr lang="en-US" sz="1500" b="1" dirty="0">
                          <a:ln>
                            <a:noFill/>
                          </a:ln>
                          <a:solidFill>
                            <a:schemeClr val="tx2"/>
                          </a:solidFill>
                        </a:rPr>
                        <a:t>Income</a:t>
                      </a:r>
                    </a:p>
                  </a:txBody>
                  <a:tcPr marL="68580" marR="68580" marT="34291" marB="34291">
                    <a:solidFill>
                      <a:schemeClr val="bg1"/>
                    </a:solidFill>
                  </a:tcPr>
                </a:tc>
                <a:tc>
                  <a:txBody>
                    <a:bodyPr/>
                    <a:lstStyle/>
                    <a:p>
                      <a:r>
                        <a:rPr lang="en-US" sz="15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125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100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70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95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60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220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85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75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90</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314168"/>
            <a:ext cx="2337050" cy="300210"/>
          </a:xfrm>
          <a:prstGeom prst="rect">
            <a:avLst/>
          </a:prstGeom>
          <a:noFill/>
        </p:spPr>
        <p:txBody>
          <a:bodyPr wrap="none" rtlCol="0">
            <a:spAutoFit/>
          </a:bodyPr>
          <a:lstStyle/>
          <a:p>
            <a:r>
              <a:rPr lang="en-US" sz="1351"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8" y="428627"/>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7" y="1923638"/>
                <a:ext cx="8396258" cy="3589768"/>
              </a:xfrm>
            </p:spPr>
            <p:txBody>
              <a:bodyPr>
                <a:noAutofit/>
              </a:bodyPr>
              <a:lstStyle/>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Models: </a:t>
                </a:r>
              </a:p>
              <a:p>
                <a:pPr marL="600083" lvl="1" indent="-257178">
                  <a:lnSpc>
                    <a:spcPct val="100000"/>
                  </a:lnSpc>
                  <a:spcBef>
                    <a:spcPts val="0"/>
                  </a:spcBef>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83" lvl="1" indent="-257178">
                  <a:lnSpc>
                    <a:spcPct val="100000"/>
                  </a:lnSpc>
                  <a:spcBef>
                    <a:spcPts val="0"/>
                  </a:spcBef>
                </a:pP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Compute dictionary D over training set.</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8" indent="-257178"/>
                <a:endParaRPr lang="en-US" sz="1500" dirty="0">
                  <a:latin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7" y="1923638"/>
                <a:ext cx="8396258"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3"/>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70" y="6292453"/>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5"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3" y="2352675"/>
            <a:ext cx="8576311" cy="18984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Find k nearest points to x in training set.</a:t>
            </a:r>
          </a:p>
          <a:p>
            <a:pPr marL="257178" indent="-257178"/>
            <a:r>
              <a:rPr lang="en-US" sz="2000" dirty="0">
                <a:latin typeface="Calibri" panose="020F0502020204030204" pitchFamily="34" charset="0"/>
                <a:cs typeface="Calibri" panose="020F0502020204030204" pitchFamily="34" charset="0"/>
              </a:rPr>
              <a:t>Use majority vote.</a:t>
            </a:r>
          </a:p>
          <a:p>
            <a:pPr marL="257178" indent="-257178"/>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7" y="1578644"/>
            <a:ext cx="6648151" cy="4802060"/>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36719" y="6196908"/>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6"/>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5"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4" y="2564918"/>
            <a:ext cx="1415402"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6" y="29398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3" name="Oval 12">
            <a:extLst>
              <a:ext uri="{FF2B5EF4-FFF2-40B4-BE49-F238E27FC236}">
                <a16:creationId xmlns:a16="http://schemas.microsoft.com/office/drawing/2014/main" id="{1B6D6FFC-BA13-F543-9868-18FF42B5EEEA}"/>
              </a:ext>
            </a:extLst>
          </p:cNvPr>
          <p:cNvSpPr/>
          <p:nvPr/>
        </p:nvSpPr>
        <p:spPr>
          <a:xfrm>
            <a:off x="7731336" y="268321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Oval 15">
            <a:extLst>
              <a:ext uri="{FF2B5EF4-FFF2-40B4-BE49-F238E27FC236}">
                <a16:creationId xmlns:a16="http://schemas.microsoft.com/office/drawing/2014/main" id="{58624A30-514B-9847-BD71-9A5B076FB7B7}"/>
              </a:ext>
            </a:extLst>
          </p:cNvPr>
          <p:cNvSpPr/>
          <p:nvPr/>
        </p:nvSpPr>
        <p:spPr>
          <a:xfrm>
            <a:off x="7363813" y="355917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7" name="Oval 16">
            <a:extLst>
              <a:ext uri="{FF2B5EF4-FFF2-40B4-BE49-F238E27FC236}">
                <a16:creationId xmlns:a16="http://schemas.microsoft.com/office/drawing/2014/main" id="{9E0A200C-A876-784E-86F6-63ABD64ADEDB}"/>
              </a:ext>
            </a:extLst>
          </p:cNvPr>
          <p:cNvSpPr/>
          <p:nvPr/>
        </p:nvSpPr>
        <p:spPr>
          <a:xfrm>
            <a:off x="7676907" y="360253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Oval 17">
            <a:extLst>
              <a:ext uri="{FF2B5EF4-FFF2-40B4-BE49-F238E27FC236}">
                <a16:creationId xmlns:a16="http://schemas.microsoft.com/office/drawing/2014/main" id="{0E0950E1-EB87-7443-A1F7-AD02780111E2}"/>
              </a:ext>
            </a:extLst>
          </p:cNvPr>
          <p:cNvSpPr/>
          <p:nvPr/>
        </p:nvSpPr>
        <p:spPr>
          <a:xfrm>
            <a:off x="7159577" y="3333439"/>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Oval 18">
            <a:extLst>
              <a:ext uri="{FF2B5EF4-FFF2-40B4-BE49-F238E27FC236}">
                <a16:creationId xmlns:a16="http://schemas.microsoft.com/office/drawing/2014/main" id="{41F7119D-7A14-024F-8A32-7D14744AB1DA}"/>
              </a:ext>
            </a:extLst>
          </p:cNvPr>
          <p:cNvSpPr/>
          <p:nvPr/>
        </p:nvSpPr>
        <p:spPr>
          <a:xfrm>
            <a:off x="7470685" y="39343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Oval 19">
            <a:extLst>
              <a:ext uri="{FF2B5EF4-FFF2-40B4-BE49-F238E27FC236}">
                <a16:creationId xmlns:a16="http://schemas.microsoft.com/office/drawing/2014/main" id="{8F01AA76-4493-7A41-9A47-C1C7E54558CA}"/>
              </a:ext>
            </a:extLst>
          </p:cNvPr>
          <p:cNvSpPr/>
          <p:nvPr/>
        </p:nvSpPr>
        <p:spPr>
          <a:xfrm>
            <a:off x="8022831" y="38326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1" name="Oval 20">
            <a:extLst>
              <a:ext uri="{FF2B5EF4-FFF2-40B4-BE49-F238E27FC236}">
                <a16:creationId xmlns:a16="http://schemas.microsoft.com/office/drawing/2014/main" id="{5BD39D9B-4B3B-DF40-9D67-830252212A30}"/>
              </a:ext>
            </a:extLst>
          </p:cNvPr>
          <p:cNvSpPr/>
          <p:nvPr/>
        </p:nvSpPr>
        <p:spPr>
          <a:xfrm>
            <a:off x="7846618" y="40882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Oval 21">
            <a:extLst>
              <a:ext uri="{FF2B5EF4-FFF2-40B4-BE49-F238E27FC236}">
                <a16:creationId xmlns:a16="http://schemas.microsoft.com/office/drawing/2014/main" id="{415E8DCB-9755-AC46-AC19-7D8C928FE2E5}"/>
              </a:ext>
            </a:extLst>
          </p:cNvPr>
          <p:cNvSpPr/>
          <p:nvPr/>
        </p:nvSpPr>
        <p:spPr>
          <a:xfrm>
            <a:off x="7180855" y="382331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3" name="Oval 22">
            <a:extLst>
              <a:ext uri="{FF2B5EF4-FFF2-40B4-BE49-F238E27FC236}">
                <a16:creationId xmlns:a16="http://schemas.microsoft.com/office/drawing/2014/main" id="{5450DBAF-8A98-2048-A4D4-022A9C96F29E}"/>
              </a:ext>
            </a:extLst>
          </p:cNvPr>
          <p:cNvSpPr/>
          <p:nvPr/>
        </p:nvSpPr>
        <p:spPr>
          <a:xfrm>
            <a:off x="7437533" y="3290083"/>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4" name="Oval 23">
            <a:extLst>
              <a:ext uri="{FF2B5EF4-FFF2-40B4-BE49-F238E27FC236}">
                <a16:creationId xmlns:a16="http://schemas.microsoft.com/office/drawing/2014/main" id="{C6CEDD7E-B49D-9A4E-BD6B-38890348A1FA}"/>
              </a:ext>
            </a:extLst>
          </p:cNvPr>
          <p:cNvSpPr/>
          <p:nvPr/>
        </p:nvSpPr>
        <p:spPr>
          <a:xfrm>
            <a:off x="8574977" y="250104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5" name="Oval 24">
            <a:extLst>
              <a:ext uri="{FF2B5EF4-FFF2-40B4-BE49-F238E27FC236}">
                <a16:creationId xmlns:a16="http://schemas.microsoft.com/office/drawing/2014/main" id="{D10734BD-FC84-D148-8E08-3332FEF85027}"/>
              </a:ext>
            </a:extLst>
          </p:cNvPr>
          <p:cNvSpPr/>
          <p:nvPr/>
        </p:nvSpPr>
        <p:spPr>
          <a:xfrm>
            <a:off x="8222131" y="286246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6" name="Oval 25">
            <a:extLst>
              <a:ext uri="{FF2B5EF4-FFF2-40B4-BE49-F238E27FC236}">
                <a16:creationId xmlns:a16="http://schemas.microsoft.com/office/drawing/2014/main" id="{BB23346E-6D36-E246-A4CF-C9503C9C949E}"/>
              </a:ext>
            </a:extLst>
          </p:cNvPr>
          <p:cNvSpPr/>
          <p:nvPr/>
        </p:nvSpPr>
        <p:spPr>
          <a:xfrm>
            <a:off x="8076269" y="317208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7" name="Oval 26">
            <a:extLst>
              <a:ext uri="{FF2B5EF4-FFF2-40B4-BE49-F238E27FC236}">
                <a16:creationId xmlns:a16="http://schemas.microsoft.com/office/drawing/2014/main" id="{B1A26B6B-6925-4D47-99E9-A75AB0DC7887}"/>
              </a:ext>
            </a:extLst>
          </p:cNvPr>
          <p:cNvSpPr/>
          <p:nvPr/>
        </p:nvSpPr>
        <p:spPr>
          <a:xfrm>
            <a:off x="8603182" y="2853150"/>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8" name="Oval 27">
            <a:extLst>
              <a:ext uri="{FF2B5EF4-FFF2-40B4-BE49-F238E27FC236}">
                <a16:creationId xmlns:a16="http://schemas.microsoft.com/office/drawing/2014/main" id="{BAAB31CE-601C-374D-85FD-DE0FA0382588}"/>
              </a:ext>
            </a:extLst>
          </p:cNvPr>
          <p:cNvSpPr/>
          <p:nvPr/>
        </p:nvSpPr>
        <p:spPr>
          <a:xfrm>
            <a:off x="8328064" y="336887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9" name="Oval 28">
            <a:extLst>
              <a:ext uri="{FF2B5EF4-FFF2-40B4-BE49-F238E27FC236}">
                <a16:creationId xmlns:a16="http://schemas.microsoft.com/office/drawing/2014/main" id="{D34EA52C-1670-6E45-A945-8E0F21713B29}"/>
              </a:ext>
            </a:extLst>
          </p:cNvPr>
          <p:cNvSpPr/>
          <p:nvPr/>
        </p:nvSpPr>
        <p:spPr>
          <a:xfrm>
            <a:off x="8608131" y="314138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0" name="Oval 29">
            <a:extLst>
              <a:ext uri="{FF2B5EF4-FFF2-40B4-BE49-F238E27FC236}">
                <a16:creationId xmlns:a16="http://schemas.microsoft.com/office/drawing/2014/main" id="{730DBAE0-F22B-C443-AFAE-F3E595D9350B}"/>
              </a:ext>
            </a:extLst>
          </p:cNvPr>
          <p:cNvSpPr/>
          <p:nvPr/>
        </p:nvSpPr>
        <p:spPr>
          <a:xfrm>
            <a:off x="8712039" y="341180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2" name="Oval 31">
            <a:extLst>
              <a:ext uri="{FF2B5EF4-FFF2-40B4-BE49-F238E27FC236}">
                <a16:creationId xmlns:a16="http://schemas.microsoft.com/office/drawing/2014/main" id="{07349438-8A12-F84A-B65F-1976610E51EF}"/>
              </a:ext>
            </a:extLst>
          </p:cNvPr>
          <p:cNvSpPr/>
          <p:nvPr/>
        </p:nvSpPr>
        <p:spPr>
          <a:xfrm>
            <a:off x="8608129" y="374339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7" y="221927"/>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7" cy="3960707"/>
              </a:xfrm>
            </p:spPr>
            <p:txBody>
              <a:bodyPr>
                <a:noAutofit/>
              </a:bodyPr>
              <a:lstStyle/>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Again, we have m training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y(k)= ±1.</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h</a:t>
                </a:r>
                <a:r>
                  <a:rPr lang="en-US" sz="1800" baseline="-25000" dirty="0">
                    <a:latin typeface="Calibri" panose="020F0502020204030204" pitchFamily="34" charset="0"/>
                    <a:ea typeface="Arial" charset="0"/>
                    <a:cs typeface="Calibri" panose="020F0502020204030204" pitchFamily="34" charset="0"/>
                  </a:rPr>
                  <a:t>w,b</a:t>
                </a:r>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 g(w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 is the classifier where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+b&gt;0 and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+b&lt;0 (so the “bins” are 1, -1, rather than 1, 0) </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Put 𝛾(k) =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 b) and 𝛾 = min</a:t>
                </a:r>
                <a:r>
                  <a:rPr lang="en-US" sz="1800"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 𝛾(k), k = 1,2,…,m, we want to find w to maximize 𝛾.</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1: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 such that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(k)+b) ≥ 𝛾</a:t>
                </a:r>
              </a:p>
              <a:p>
                <a:pPr marL="600083" lvl="1"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This is the optimum margin classifier problem.  We could form the Lagrangian and solve this but there is an efficient convex optimization algorithm we could use with a little more work.</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2: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𝛾’/||w||, 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𝛾’,  𝛾 = 𝛾’/||w||.</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3: </a:t>
                </a:r>
                <a:r>
                  <a:rPr lang="en-US" sz="1800" dirty="0">
                    <a:latin typeface="Calibri" panose="020F0502020204030204" pitchFamily="34" charset="0"/>
                    <a:ea typeface="Arial" charset="0"/>
                    <a:cs typeface="Calibri" panose="020F0502020204030204" pitchFamily="34" charset="0"/>
                  </a:rPr>
                  <a:t>Put 𝛾 =1 find min</a:t>
                </a:r>
                <a:r>
                  <a:rPr lang="en-US" sz="1800" baseline="-25000" dirty="0">
                    <a:latin typeface="Calibri" panose="020F0502020204030204" pitchFamily="34" charset="0"/>
                    <a:ea typeface="Arial" charset="0"/>
                    <a:cs typeface="Calibri" panose="020F0502020204030204" pitchFamily="34"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Calibri" panose="020F0502020204030204" pitchFamily="34" charset="0"/>
                    <a:ea typeface="Arial" charset="0"/>
                    <a:cs typeface="Calibri" panose="020F0502020204030204" pitchFamily="34" charset="0"/>
                  </a:rPr>
                  <a:t> ||w||</a:t>
                </a:r>
                <a:r>
                  <a:rPr lang="en-US" sz="1800" baseline="30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a:t>
                </a:r>
                <a:r>
                  <a:rPr lang="en-US" sz="1800" baseline="30000"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1.</a:t>
                </a:r>
              </a:p>
              <a:p>
                <a:pPr marL="257178" indent="-257178"/>
                <a:endParaRPr lang="en-US" sz="1500" dirty="0">
                  <a:latin typeface="Calibri" panose="020F0502020204030204" pitchFamily="34" charset="0"/>
                  <a:ea typeface="Arial" charset="0"/>
                  <a:cs typeface="Calibri" panose="020F0502020204030204" pitchFamily="34" charset="0"/>
                </a:endParaRPr>
              </a:p>
              <a:p>
                <a:pPr marL="0" indent="0">
                  <a:buNone/>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7" cy="3960707"/>
              </a:xfrm>
              <a:blipFill>
                <a:blip r:embed="rId3"/>
                <a:stretch>
                  <a:fillRect l="-620" t="-958"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2"/>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1"/>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9"/>
                <a:ext cx="8686800" cy="3268946"/>
              </a:xfrm>
            </p:spPr>
            <p:txBody>
              <a:bodyPr>
                <a:noAutofit/>
              </a:bodyPr>
              <a:lstStyle/>
              <a:p>
                <a:pPr marL="257178" indent="-257178"/>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a:latin typeface="Cambria Math" panose="02040503050406030204" pitchFamily="18" charset="0"/>
                        <a:cs typeface="Arial" charset="0"/>
                      </a:rPr>
                      <m:t>E</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8" indent="-257178"/>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6"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8" indent="-257178"/>
                <a:r>
                  <a:rPr lang="en-US" sz="2000" dirty="0">
                    <a:ea typeface="Arial" charset="0"/>
                    <a:cs typeface="Arial" charset="0"/>
                  </a:rPr>
                  <a:t>𝜎 is called the “standard deviation.”</a:t>
                </a:r>
              </a:p>
              <a:p>
                <a:pPr marL="257178" indent="-257178"/>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9"/>
                <a:ext cx="8686800" cy="3268946"/>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3" y="6201457"/>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3"/>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8" indent="-257178"/>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𝑤</m:t>
                        </m:r>
                      </m:e>
                    </m:d>
                    <m:r>
                      <a:rPr lang="en-US" sz="2000" i="1">
                        <a:latin typeface="Cambria Math" panose="02040503050406030204" pitchFamily="18"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𝑗</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𝑗</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𝑤</m:t>
                            </m:r>
                          </m:e>
                        </m:d>
                        <m:r>
                          <a:rPr lang="en-US" sz="2000" i="1">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8" indent="-257178"/>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6"/>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1" y="1192710"/>
                <a:ext cx="8492364" cy="517795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8" indent="-257178"/>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8" indent="-257178"/>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1" y="1192710"/>
                <a:ext cx="8492364" cy="5177951"/>
              </a:xfrm>
              <a:blipFill>
                <a:blip r:embed="rId3"/>
                <a:stretch>
                  <a:fillRect l="-597" t="-1471" r="-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91"/>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2"/>
                <a:ext cx="8686800" cy="3765044"/>
              </a:xfrm>
            </p:spPr>
            <p:txBody>
              <a:bodyPr>
                <a:noAutofit/>
              </a:bodyPr>
              <a:lstStyle/>
              <a:p>
                <a:pPr marL="257178" indent="-257178"/>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83" lvl="1" indent="-257178">
                  <a:spcBef>
                    <a:spcPts val="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8" indent="-257178"/>
                <a:r>
                  <a:rPr lang="en-US" sz="1800" dirty="0">
                    <a:latin typeface="Calibri" panose="020F0502020204030204" pitchFamily="34" charset="0"/>
                    <a:ea typeface="Arial" charset="0"/>
                    <a:cs typeface="Calibri" panose="020F0502020204030204" pitchFamily="34" charset="0"/>
                  </a:rPr>
                  <a:t>The KKT complementarity conditions become:</a:t>
                </a:r>
              </a:p>
              <a:p>
                <a:pPr marL="600083" lvl="1" indent="-257178">
                  <a:spcBef>
                    <a:spcPts val="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2"/>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40"/>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4"/>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10"/>
                <a:ext cx="8414318" cy="4011879"/>
              </a:xfrm>
            </p:spPr>
            <p:txBody>
              <a:bodyPr>
                <a:noAutofit/>
              </a:bodyPr>
              <a:lstStyle/>
              <a:p>
                <a:pPr marL="257178" indent="-257178"/>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spcBef>
                    <a:spcPts val="0"/>
                  </a:spcBef>
                </a:pPr>
                <a:r>
                  <a:rPr lang="en-US" sz="1800" dirty="0">
                    <a:latin typeface="Arial" charset="0"/>
                    <a:ea typeface="Arial" charset="0"/>
                    <a:cs typeface="Arial" charset="0"/>
                  </a:rPr>
                  <a:t>Repeat until convergence</a:t>
                </a:r>
              </a:p>
              <a:p>
                <a:pPr lvl="2">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10"/>
                <a:ext cx="8414318" cy="4011879"/>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4"/>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5"/>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2" y="2072531"/>
                <a:ext cx="8686799" cy="4031385"/>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Introduce slack variables to deal with noisy data (see regularization)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Transform into higher dimensional problem</a:t>
                </a:r>
              </a:p>
              <a:p>
                <a:pPr marL="600083" lvl="1" indent="-257178">
                  <a:lnSpc>
                    <a:spcPct val="100000"/>
                  </a:lnSpc>
                  <a:spcBef>
                    <a:spcPts val="0"/>
                  </a:spcBef>
                </a:pPr>
                <a:r>
                  <a:rPr lang="en-US" sz="2000" dirty="0">
                    <a:latin typeface="Calibri" panose="020F0502020204030204" pitchFamily="34" charset="0"/>
                    <a:cs typeface="Calibri" panose="020F0502020204030204" pitchFamily="34" charset="0"/>
                  </a:rPr>
                  <a:t>𝜱(x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x</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 </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1</m:t>
                            </m:r>
                          </m:sub>
                        </m:s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2</m:t>
                            </m:r>
                          </m:sub>
                        </m:sSub>
                      </m:e>
                    </m:rad>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or</a:t>
                </a:r>
              </a:p>
              <a:p>
                <a:pPr marL="600083" lvl="1" indent="-257178">
                  <a:lnSpc>
                    <a:spcPct val="100000"/>
                  </a:lnSpc>
                  <a:spcBef>
                    <a:spcPts val="0"/>
                  </a:spcBef>
                </a:pP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 𝜱: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,1) </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Sometimes problem is separable in higher dimension</a:t>
                </a:r>
              </a:p>
              <a:p>
                <a:pPr marL="257178"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Calibri" panose="020F0502020204030204" pitchFamily="34" charset="0"/>
                        <a:ea typeface="Arial" charset="0"/>
                        <a:cs typeface="Calibri" panose="020F0502020204030204" pitchFamily="34"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Calibri" panose="020F0502020204030204" pitchFamily="34" charset="0"/>
                        <a:ea typeface="Arial" charset="0"/>
                        <a:cs typeface="Calibri" panose="020F0502020204030204" pitchFamily="34"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Calibri" panose="020F0502020204030204" pitchFamily="34" charset="0"/>
                    <a:ea typeface="Arial" charset="0"/>
                    <a:cs typeface="Calibri" panose="020F0502020204030204" pitchFamily="34" charset="0"/>
                  </a:rPr>
                  <a:t>),</a:t>
                </a:r>
              </a:p>
              <a:p>
                <a:pPr marL="714383" lvl="1"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Calibri" panose="020F0502020204030204" pitchFamily="34" charset="0"/>
                  <a:ea typeface="Arial" charset="0"/>
                  <a:cs typeface="Calibri" panose="020F0502020204030204" pitchFamily="34" charset="0"/>
                </a:endParaRP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Calibri" panose="020F0502020204030204" pitchFamily="34" charset="0"/>
                    <a:ea typeface="Arial" charset="0"/>
                    <a:cs typeface="Calibri" panose="020F0502020204030204" pitchFamily="34"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2" y="2072531"/>
                <a:ext cx="8686799" cy="4031385"/>
              </a:xfrm>
              <a:blipFill>
                <a:blip r:embed="rId3"/>
                <a:stretch>
                  <a:fillRect l="-730" t="-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1"/>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7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7" y="1511893"/>
            <a:ext cx="4482821" cy="3491319"/>
          </a:xfrm>
        </p:spPr>
        <p:txBody>
          <a:bodyPr>
            <a:noAutofit/>
          </a:bodyPr>
          <a:lstStyle/>
          <a:p>
            <a:pPr marL="257178" indent="-257178"/>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83" lvl="1" indent="-257178"/>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1: 1.00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2 : -1.00</a:t>
            </a:r>
          </a:p>
          <a:p>
            <a:pPr marL="257178" indent="-257178">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13299" y="6287706"/>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1" y="3257552"/>
            <a:ext cx="3955898"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5"/>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8"/>
            <a:ext cx="8686800" cy="3910013"/>
          </a:xfrm>
        </p:spPr>
        <p:txBody>
          <a:bodyPr>
            <a:noAutofit/>
          </a:bodyPr>
          <a:lstStyle/>
          <a:p>
            <a:pPr marL="257178" indent="-257178"/>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2349" y="6189465"/>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1982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2"/>
            <a:ext cx="7714784" cy="307456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EM algorithm</a:t>
            </a:r>
          </a:p>
          <a:p>
            <a:pPr marL="257178" indent="-257178">
              <a:buFont typeface="Arial" charset="0"/>
              <a:buChar char="•"/>
            </a:pPr>
            <a:r>
              <a:rPr lang="en-US" sz="2400" dirty="0">
                <a:latin typeface="Calibri" panose="020F0502020204030204" pitchFamily="34" charset="0"/>
                <a:cs typeface="Calibri" panose="020F0502020204030204" pitchFamily="34" charset="0"/>
              </a:rPr>
              <a:t>Gaussian mixtures</a:t>
            </a:r>
          </a:p>
          <a:p>
            <a:pPr marL="257178" indent="-257178">
              <a:buFont typeface="Arial" charset="0"/>
              <a:buChar char="•"/>
            </a:pPr>
            <a:r>
              <a:rPr lang="en-US" sz="2400" dirty="0">
                <a:latin typeface="Calibri" panose="020F0502020204030204" pitchFamily="34" charset="0"/>
                <a:cs typeface="Calibri" panose="020F0502020204030204" pitchFamily="34" charset="0"/>
              </a:rPr>
              <a:t>Markov chains</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6"/>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939561"/>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2"/>
                <a:ext cx="8686800" cy="3509963"/>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variance</a:t>
                </a:r>
              </a:p>
              <a:p>
                <a:pPr marL="257178" indent="-257178">
                  <a:spcBef>
                    <a:spcPts val="300"/>
                  </a:spcBef>
                </a:pPr>
                <a:r>
                  <a:rPr lang="en-US" sz="2000" dirty="0">
                    <a:latin typeface="Calibri" panose="020F0502020204030204" pitchFamily="34" charset="0"/>
                    <a:cs typeface="Calibri" panose="020F050202020403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Calibri" panose="020F0502020204030204" pitchFamily="34" charset="0"/>
                    <a:cs typeface="Calibri" panose="020F050202020403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Calibri" panose="020F0502020204030204" pitchFamily="34" charset="0"/>
                    <a:cs typeface="Calibri" panose="020F050202020403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libri" panose="020F0502020204030204" pitchFamily="34" charset="0"/>
                    <a:ea typeface="Cambria Math" panose="02040503050406030204" pitchFamily="18" charset="0"/>
                    <a:cs typeface="Calibri" panose="020F0502020204030204" pitchFamily="34" charset="0"/>
                  </a:rPr>
                  <a:t> 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Calibri" panose="020F0502020204030204" pitchFamily="34" charset="0"/>
                    <a:cs typeface="Calibri" panose="020F050202020403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8" indent="-257178">
                  <a:spcBef>
                    <a:spcPts val="300"/>
                  </a:spcBef>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libri" panose="020F0502020204030204" pitchFamily="34"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cs typeface="Calibri" panose="020F0502020204030204" pitchFamily="34" charset="0"/>
                  </a:rPr>
                  <a:t>.</a:t>
                </a:r>
              </a:p>
              <a:p>
                <a:pPr marL="257178" indent="-257178">
                  <a:spcBef>
                    <a:spcPts val="300"/>
                  </a:spcBef>
                </a:pPr>
                <a:r>
                  <a:rPr lang="en-US" sz="2000" dirty="0">
                    <a:latin typeface="Calibri" panose="020F0502020204030204" pitchFamily="34" charset="0"/>
                    <a:cs typeface="Calibri" panose="020F050202020403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Calibri" panose="020F0502020204030204" pitchFamily="34" charset="0"/>
                    <a:cs typeface="Calibri" panose="020F050202020403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2"/>
                <a:ext cx="8686800" cy="3509963"/>
              </a:xfrm>
              <a:blipFill>
                <a:blip r:embed="rId3"/>
                <a:stretch>
                  <a:fillRect l="-584" t="-2158"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6126229"/>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6"/>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30" y="1745876"/>
                <a:ext cx="8489943" cy="4491588"/>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8" indent="-257178">
                  <a:spcBef>
                    <a:spcPts val="30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8"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30" y="1745876"/>
                <a:ext cx="8489943"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4"/>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2"/>
                <a:ext cx="8686800" cy="4928692"/>
              </a:xfrm>
            </p:spPr>
            <p:txBody>
              <a:bodyPr>
                <a:noAutofit/>
              </a:bodyPr>
              <a:lstStyle/>
              <a:p>
                <a:pPr marL="257178" indent="-257178">
                  <a:lnSpc>
                    <a:spcPct val="100000"/>
                  </a:lnSpc>
                  <a:spcBef>
                    <a:spcPts val="0"/>
                  </a:spcBef>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E</m:t>
                    </m:r>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X</m:t>
                    </m:r>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𝑋</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𝑌</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𝑌</m:t>
                        </m:r>
                      </m:sub>
                    </m:sSub>
                    <m:r>
                      <a:rPr lang="en-US" sz="2000" i="1">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8" indent="-257178">
                  <a:lnSpc>
                    <a:spcPct val="100000"/>
                  </a:lnSpc>
                  <a:spcBef>
                    <a:spcPts val="0"/>
                  </a:spcBef>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8" indent="-257178">
                  <a:lnSpc>
                    <a:spcPct val="100000"/>
                  </a:lnSpc>
                  <a:spcBef>
                    <a:spcPts val="0"/>
                  </a:spcBef>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8" indent="-257178">
                  <a:lnSpc>
                    <a:spcPct val="100000"/>
                  </a:lnSpc>
                  <a:spcBef>
                    <a:spcPts val="0"/>
                  </a:spcBef>
                </a:pPr>
                <a:r>
                  <a:rPr lang="en-US" sz="2000" dirty="0">
                    <a:ea typeface="Arial" charset="0"/>
                    <a:cs typeface="Arial" charset="0"/>
                  </a:rPr>
                  <a:t>The above definitions carry over to continuous distributions with the obvious changes.</a:t>
                </a:r>
              </a:p>
              <a:p>
                <a:pPr marL="257178" indent="-257178">
                  <a:lnSpc>
                    <a:spcPct val="100000"/>
                  </a:lnSpc>
                  <a:spcBef>
                    <a:spcPts val="0"/>
                  </a:spcBef>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r>
                          <a:rPr lang="en-US" sz="1800" i="1" baseline="30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𝜀</m:t>
                        </m:r>
                        <m:r>
                          <a:rPr lang="en-US" sz="1800" i="1" baseline="3000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8" indent="-257178">
                  <a:lnSpc>
                    <a:spcPct val="100000"/>
                  </a:lnSpc>
                  <a:spcBef>
                    <a:spcPts val="0"/>
                  </a:spcBef>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8" indent="-257178">
                  <a:lnSpc>
                    <a:spcPct val="100000"/>
                  </a:lnSpc>
                  <a:spcBef>
                    <a:spcPts val="0"/>
                  </a:spcBef>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2"/>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1"/>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000688"/>
                <a:ext cx="8176023" cy="4340739"/>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Calibri" panose="020F0502020204030204" pitchFamily="34" charset="0"/>
                  <a:cs typeface="Calibri" panose="020F0502020204030204" pitchFamily="34" charset="0"/>
                </a:endParaRPr>
              </a:p>
              <a:p>
                <a:pPr marL="0" indent="0">
                  <a:spcBef>
                    <a:spcPts val="300"/>
                  </a:spcBef>
                  <a:buNone/>
                </a:pPr>
                <a:endParaRPr lang="en-US" sz="2000" b="1"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E step</a:t>
                </a:r>
              </a:p>
              <a:p>
                <a:pPr marL="600083" lvl="1"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M step</a:t>
                </a: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b="1" i="1">
                                <a:latin typeface="Cambria Math" panose="02040503050406030204" pitchFamily="18" charset="0"/>
                                <a:cs typeface="Arial" panose="020B0604020202020204" pitchFamily="34" charset="0"/>
                              </a:rPr>
                              <m:t>𝒏</m:t>
                            </m:r>
                          </m:sub>
                        </m:sSub>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𝝅</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Check convergence by evaluating</a:t>
                </a:r>
              </a:p>
              <a:p>
                <a:pPr marL="600083" lvl="1"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000688"/>
                <a:ext cx="8176023" cy="4340739"/>
              </a:xfrm>
              <a:blipFill>
                <a:blip r:embed="rId3"/>
                <a:stretch>
                  <a:fillRect l="-620" t="-1749" b="-49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60"/>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1"/>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20"/>
                <a:ext cx="8686800" cy="3096989"/>
              </a:xfrm>
            </p:spPr>
            <p:txBody>
              <a:bodyPr>
                <a:noAutofit/>
              </a:bodyPr>
              <a:lstStyle/>
              <a:p>
                <a:pPr marL="0" indent="0">
                  <a:buNone/>
                </a:pPr>
                <a:endParaRPr lang="en-US" sz="1500" dirty="0">
                  <a:latin typeface="Arial" panose="020B0604020202020204" pitchFamily="34" charset="0"/>
                  <a:cs typeface="Arial" panose="020B060402020202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lvl="1" indent="-342905">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20"/>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580" y="1417289"/>
                <a:ext cx="5002823" cy="4481071"/>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[1]:  0.250,  𝜇[1]:  2.000,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[2]: 4.000,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3]: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u[4]: 8.000,</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[4]: 0.200</a:t>
                </a:r>
              </a:p>
              <a:p>
                <a:pPr algn="l"/>
                <a:r>
                  <a:rPr lang="en-US" sz="1600" dirty="0">
                    <a:latin typeface="Arial" panose="020B0604020202020204" pitchFamily="34" charset="0"/>
                    <a:cs typeface="Arial" panose="020B0604020202020204" pitchFamily="34" charset="0"/>
                  </a:rPr>
                  <a:t>Guess of parameters</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_in[0]: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1.500,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3.000,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4.500,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a:t>
                </a:r>
              </a:p>
              <a:p>
                <a:pPr>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580" y="1417289"/>
                <a:ext cx="5002823" cy="4481071"/>
              </a:xfrm>
              <a:blipFill>
                <a:blip r:embed="rId3"/>
                <a:stretch>
                  <a:fillRect l="-506" t="-8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27695" y="6104019"/>
            <a:ext cx="1600200" cy="273844"/>
          </a:xfrm>
        </p:spPr>
        <p:txBody>
          <a:bodyPr/>
          <a:lstStyle/>
          <a:p>
            <a:fld id="{FA32F8ED-EEB4-4D51-9E8E-3B145D9B9811}" type="slidenum">
              <a:rPr lang="en-US" smtClean="0"/>
              <a:pPr/>
              <a:t>72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99674" y="1417289"/>
                <a:ext cx="3853891" cy="418969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0.599,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_out[0]: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0.250,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2.3512, </a:t>
                </a:r>
                <a:endParaRPr lang="en-US" sz="1600" i="1" dirty="0">
                  <a:latin typeface="Cambria Math" panose="02040503050406030204" pitchFamily="18" charset="0"/>
                  <a:ea typeface="Cambria Math" panose="02040503050406030204" pitchFamily="18"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_out[1]: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4.1084,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_out[2]: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6.4742,</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_out[3]: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0.200,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8.6784,</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_out[4]: 0.200</a:t>
                </a:r>
              </a:p>
            </p:txBody>
          </p:sp>
        </mc:Choice>
        <mc:Fallback xmlns="">
          <p:sp>
            <p:nvSpPr>
              <p:cNvPr id="6" name="Content Placeholder 2">
                <a:extLst>
                  <a:ext uri="{FF2B5EF4-FFF2-40B4-BE49-F238E27FC236}">
                    <a16:creationId xmlns:a16="http://schemas.microsoft.com/office/drawing/2014/main" id="{FA0B8C5A-2D6B-484C-86D4-96449C4DE3D5}"/>
                  </a:ext>
                </a:extLst>
              </p:cNvPr>
              <p:cNvSpPr txBox="1">
                <a:spLocks noRot="1" noChangeAspect="1" noMove="1" noResize="1" noEditPoints="1" noAdjustHandles="1" noChangeArrowheads="1" noChangeShapeType="1" noTextEdit="1"/>
              </p:cNvSpPr>
              <p:nvPr/>
            </p:nvSpPr>
            <p:spPr>
              <a:xfrm>
                <a:off x="5199674" y="1417289"/>
                <a:ext cx="3853891" cy="4189692"/>
              </a:xfrm>
              <a:prstGeom prst="rect">
                <a:avLst/>
              </a:prstGeom>
              <a:blipFill>
                <a:blip r:embed="rId4"/>
                <a:stretch>
                  <a:fillRect l="-1316" t="-1208"/>
                </a:stretch>
              </a:blipFill>
            </p:spPr>
            <p:txBody>
              <a:bodyPr/>
              <a:lstStyle/>
              <a:p>
                <a:r>
                  <a:rPr lang="en-US">
                    <a:noFill/>
                  </a:rPr>
                  <a:t> </a:t>
                </a:r>
              </a:p>
            </p:txBody>
          </p:sp>
        </mc:Fallback>
      </mc:AlternateContent>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5"/>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7" y="1928703"/>
            <a:ext cx="7652848" cy="295253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8" indent="-257178"/>
            <a:r>
              <a:rPr lang="en-US" sz="2000" dirty="0">
                <a:latin typeface="Calibri" panose="020F0502020204030204" pitchFamily="34" charset="0"/>
                <a:ea typeface="Arial" charset="0"/>
                <a:cs typeface="Calibri" panose="020F0502020204030204" pitchFamily="34" charset="0"/>
              </a:rPr>
              <a:t>Parameters</a:t>
            </a:r>
          </a:p>
          <a:p>
            <a:pPr marL="600083" lvl="1" indent="-257178"/>
            <a:r>
              <a:rPr lang="en-US" sz="2000" dirty="0">
                <a:latin typeface="Calibri" panose="020F0502020204030204" pitchFamily="34" charset="0"/>
                <a:ea typeface="Arial" charset="0"/>
                <a:cs typeface="Calibri" panose="020F0502020204030204" pitchFamily="34" charset="0"/>
              </a:rPr>
              <a:t>states S={1,2,…, s}</a:t>
            </a:r>
          </a:p>
          <a:p>
            <a:pPr marL="600083" lvl="1" indent="-257178"/>
            <a:r>
              <a:rPr lang="en-US" sz="2000" dirty="0">
                <a:latin typeface="Calibri" panose="020F0502020204030204" pitchFamily="34" charset="0"/>
                <a:ea typeface="Arial" charset="0"/>
                <a:cs typeface="Calibri" panose="020F0502020204030204" pitchFamily="34" charset="0"/>
              </a:rPr>
              <a:t>initial probabilities 𝜋(i), i∈S</a:t>
            </a:r>
          </a:p>
          <a:p>
            <a:pPr marL="600083" lvl="1" indent="-257178"/>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8" indent="-257178"/>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6"/>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57541"/>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5" y="2299189"/>
            <a:ext cx="8334683" cy="3675635"/>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Neural Networks</a:t>
            </a:r>
          </a:p>
          <a:p>
            <a:pPr marL="600083" lvl="1" indent="-257178">
              <a:buFont typeface="Arial" charset="0"/>
              <a:buChar char="•"/>
            </a:pPr>
            <a:r>
              <a:rPr lang="en-US" sz="2000" dirty="0">
                <a:latin typeface="Calibri" panose="020F0502020204030204" pitchFamily="34" charset="0"/>
                <a:cs typeface="Calibri" panose="020F0502020204030204" pitchFamily="34" charset="0"/>
              </a:rPr>
              <a:t>Backpropagation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Deep learning</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1" y="249863"/>
            <a:ext cx="8686802"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2" y="1372041"/>
            <a:ext cx="5775203" cy="38775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8" indent="-257178"/>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8" indent="-257178"/>
            <a:r>
              <a:rPr lang="en-US" sz="2000" dirty="0">
                <a:latin typeface="Calibri" panose="020F0502020204030204" pitchFamily="34" charset="0"/>
                <a:ea typeface="Arial" charset="0"/>
                <a:cs typeface="Calibri" panose="020F0502020204030204" pitchFamily="34" charset="0"/>
              </a:rPr>
              <a:t>Notation: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1" y="5306784"/>
            <a:ext cx="878648" cy="300210"/>
          </a:xfrm>
          <a:prstGeom prst="rect">
            <a:avLst/>
          </a:prstGeom>
          <a:noFill/>
        </p:spPr>
        <p:txBody>
          <a:bodyPr wrap="square" rtlCol="0">
            <a:spAutoFit/>
          </a:bodyPr>
          <a:lstStyle/>
          <a:p>
            <a:r>
              <a:rPr lang="en-US" sz="1351" dirty="0"/>
              <a:t>From Ng</a:t>
            </a:r>
          </a:p>
        </p:txBody>
      </p:sp>
      <p:grpSp>
        <p:nvGrpSpPr>
          <p:cNvPr id="7" name="Group 6">
            <a:extLst>
              <a:ext uri="{FF2B5EF4-FFF2-40B4-BE49-F238E27FC236}">
                <a16:creationId xmlns:a16="http://schemas.microsoft.com/office/drawing/2014/main" id="{566C8133-1FE3-ADFA-B54E-E5DE16CA3729}"/>
              </a:ext>
            </a:extLst>
          </p:cNvPr>
          <p:cNvGrpSpPr/>
          <p:nvPr/>
        </p:nvGrpSpPr>
        <p:grpSpPr>
          <a:xfrm>
            <a:off x="5768542" y="2452929"/>
            <a:ext cx="3369562" cy="2868423"/>
            <a:chOff x="5768541" y="2452928"/>
            <a:chExt cx="3369561" cy="2868424"/>
          </a:xfrm>
        </p:grpSpPr>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8" name="Straight Arrow Connector 7">
              <a:extLst>
                <a:ext uri="{FF2B5EF4-FFF2-40B4-BE49-F238E27FC236}">
                  <a16:creationId xmlns:a16="http://schemas.microsoft.com/office/drawing/2014/main" id="{4E34D11D-8338-2047-B5F2-98B7537E0FA7}"/>
                </a:ext>
              </a:extLst>
            </p:cNvPr>
            <p:cNvCxnSpPr>
              <a:cxnSpLocks/>
            </p:cNvCxnSpPr>
            <p:nvPr/>
          </p:nvCxnSpPr>
          <p:spPr>
            <a:xfrm>
              <a:off x="8294014" y="386276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457176" cy="254044"/>
            </a:xfrm>
            <a:prstGeom prst="rect">
              <a:avLst/>
            </a:prstGeom>
            <a:noFill/>
          </p:spPr>
          <p:txBody>
            <a:bodyPr wrap="none" rtlCol="0">
              <a:spAutoFit/>
            </a:bodyPr>
            <a:lstStyle/>
            <a:p>
              <a:r>
                <a:rPr lang="en-US" sz="1051"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388248" cy="254044"/>
            </a:xfrm>
            <a:prstGeom prst="rect">
              <a:avLst/>
            </a:prstGeom>
            <a:noFill/>
          </p:spPr>
          <p:txBody>
            <a:bodyPr wrap="none" rtlCol="0">
              <a:spAutoFit/>
            </a:bodyPr>
            <a:lstStyle/>
            <a:p>
              <a:r>
                <a:rPr lang="en-US" sz="1051"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630301" cy="254044"/>
            </a:xfrm>
            <a:prstGeom prst="rect">
              <a:avLst/>
            </a:prstGeom>
            <a:noFill/>
          </p:spPr>
          <p:txBody>
            <a:bodyPr wrap="none" rtlCol="0">
              <a:spAutoFit/>
            </a:bodyPr>
            <a:lstStyle/>
            <a:p>
              <a:r>
                <a:rPr lang="en-US" sz="1051"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38554" cy="254044"/>
            </a:xfrm>
            <a:prstGeom prst="rect">
              <a:avLst/>
            </a:prstGeom>
            <a:noFill/>
          </p:spPr>
          <p:txBody>
            <a:bodyPr wrap="none" rtlCol="0">
              <a:spAutoFit/>
            </a:bodyPr>
            <a:lstStyle/>
            <a:p>
              <a:r>
                <a:rPr lang="en-US" sz="1051"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558166" cy="254044"/>
            </a:xfrm>
            <a:prstGeom prst="rect">
              <a:avLst/>
            </a:prstGeom>
            <a:noFill/>
          </p:spPr>
          <p:txBody>
            <a:bodyPr wrap="none" rtlCol="0">
              <a:spAutoFit/>
            </a:bodyPr>
            <a:lstStyle/>
            <a:p>
              <a:r>
                <a:rPr lang="en-US" sz="1051"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1"/>
              <a:ext cx="753732" cy="254044"/>
            </a:xfrm>
            <a:prstGeom prst="rect">
              <a:avLst/>
            </a:prstGeom>
            <a:noFill/>
          </p:spPr>
          <p:txBody>
            <a:bodyPr wrap="none" rtlCol="0">
              <a:spAutoFit/>
            </a:bodyPr>
            <a:lstStyle/>
            <a:p>
              <a:r>
                <a:rPr lang="en-US" sz="1051"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668773" cy="254044"/>
            </a:xfrm>
            <a:prstGeom prst="rect">
              <a:avLst/>
            </a:prstGeom>
            <a:noFill/>
          </p:spPr>
          <p:txBody>
            <a:bodyPr wrap="none" rtlCol="0">
              <a:spAutoFit/>
            </a:bodyPr>
            <a:lstStyle/>
            <a:p>
              <a:r>
                <a:rPr lang="en-US" sz="1051"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537327" cy="254044"/>
            </a:xfrm>
            <a:prstGeom prst="rect">
              <a:avLst/>
            </a:prstGeom>
            <a:noFill/>
          </p:spPr>
          <p:txBody>
            <a:bodyPr wrap="none" rtlCol="0">
              <a:spAutoFit/>
            </a:bodyPr>
            <a:lstStyle/>
            <a:p>
              <a:r>
                <a:rPr lang="en-US" sz="1051"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579005" cy="254044"/>
            </a:xfrm>
            <a:prstGeom prst="rect">
              <a:avLst/>
            </a:prstGeom>
            <a:noFill/>
          </p:spPr>
          <p:txBody>
            <a:bodyPr wrap="none" rtlCol="0">
              <a:spAutoFit/>
            </a:bodyPr>
            <a:lstStyle/>
            <a:p>
              <a:r>
                <a:rPr lang="en-US" sz="1051" dirty="0"/>
                <a:t>Layer 1</a:t>
              </a:r>
              <a:endParaRPr lang="en-US" sz="1351"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579005" cy="254044"/>
            </a:xfrm>
            <a:prstGeom prst="rect">
              <a:avLst/>
            </a:prstGeom>
            <a:noFill/>
          </p:spPr>
          <p:txBody>
            <a:bodyPr wrap="none" rtlCol="0">
              <a:spAutoFit/>
            </a:bodyPr>
            <a:lstStyle/>
            <a:p>
              <a:r>
                <a:rPr lang="en-US" sz="1051" dirty="0"/>
                <a:t>Layer 2</a:t>
              </a:r>
              <a:endParaRPr lang="en-US" sz="1351" dirty="0"/>
            </a:p>
          </p:txBody>
        </p:sp>
      </p:gr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8"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7" y="1411635"/>
                <a:ext cx="8390879" cy="350586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8" indent="-257178"/>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8" indent="-257178"/>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83" lvl="1" indent="-257178"/>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20" lvl="1" indent="-214316"/>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20" lvl="1" indent="-214316"/>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83" lvl="1" indent="-257178"/>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𝑏</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83" lvl="1" indent="-257178"/>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83" lvl="1" indent="-257178"/>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7" y="1411635"/>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2"/>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7" y="175074"/>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8" y="2291196"/>
            <a:ext cx="7775369" cy="3333319"/>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8" indent="-257178"/>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3452" y="6115169"/>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6"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6" y="1417598"/>
                <a:ext cx="7840363" cy="359028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Forward propagation</a:t>
                </a:r>
              </a:p>
              <a:p>
                <a:pPr marL="600083" lvl="1" indent="-257178"/>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[l-1]</a:t>
                </a:r>
                <a:r>
                  <a:rPr lang="en-US" sz="2000" dirty="0">
                    <a:latin typeface="Calibri" panose="020F0502020204030204" pitchFamily="34" charset="0"/>
                    <a:ea typeface="Arial" charset="0"/>
                    <a:cs typeface="Calibri" panose="020F0502020204030204" pitchFamily="34" charset="0"/>
                  </a:rPr>
                  <a:t>+b</a:t>
                </a:r>
                <a:r>
                  <a:rPr lang="en-US" sz="2000" baseline="30000" dirty="0">
                    <a:latin typeface="Calibri" panose="020F0502020204030204" pitchFamily="34" charset="0"/>
                    <a:ea typeface="Arial" charset="0"/>
                    <a:cs typeface="Calibri" panose="020F0502020204030204" pitchFamily="34" charset="0"/>
                  </a:rPr>
                  <a:t>[l]</a:t>
                </a:r>
              </a:p>
              <a:p>
                <a:pPr marL="600083" lvl="1" indent="-257178"/>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g</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Backward propagation</a:t>
                </a:r>
              </a:p>
              <a:p>
                <a:pPr marL="600083" lvl="1" indent="-257178"/>
                <a:r>
                  <a:rPr lang="en-US" sz="2000" dirty="0">
                    <a:latin typeface="Calibri" panose="020F0502020204030204" pitchFamily="34" charset="0"/>
                    <a:ea typeface="Arial" charset="0"/>
                    <a:cs typeface="Calibri" panose="020F0502020204030204" pitchFamily="34"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buAutoNum type="arabicPeriod"/>
                </a:pPr>
                <a:r>
                  <a:rPr lang="en-US" sz="2000" dirty="0">
                    <a:latin typeface="Calibri" panose="020F0502020204030204" pitchFamily="34" charset="0"/>
                    <a:ea typeface="Arial" charset="0"/>
                    <a:cs typeface="Calibri" panose="020F0502020204030204" pitchFamily="34" charset="0"/>
                  </a:rPr>
                  <a:t>𝛿[l] = ∇</a:t>
                </a:r>
                <a:r>
                  <a:rPr lang="en-US" sz="2000" baseline="-25000" dirty="0">
                    <a:latin typeface="Calibri" panose="020F0502020204030204" pitchFamily="34" charset="0"/>
                    <a:ea typeface="Arial" charset="0"/>
                    <a:cs typeface="Calibri" panose="020F0502020204030204" pitchFamily="34" charset="0"/>
                  </a:rPr>
                  <a:t>z[l]</a:t>
                </a:r>
                <a:r>
                  <a:rPr lang="en-US" sz="2000" dirty="0">
                    <a:latin typeface="Calibri" panose="020F0502020204030204" pitchFamily="34" charset="0"/>
                    <a:ea typeface="Arial" charset="0"/>
                    <a:cs typeface="Calibri" panose="020F0502020204030204" pitchFamily="34" charset="0"/>
                  </a:rPr>
                  <a:t> L(y’,y)</a:t>
                </a:r>
              </a:p>
              <a:p>
                <a:pPr lvl="2" algn="l"/>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z[l]</a:t>
                </a:r>
                <a:r>
                  <a:rPr lang="en-US" dirty="0">
                    <a:latin typeface="Calibri" panose="020F0502020204030204" pitchFamily="34" charset="0"/>
                    <a:ea typeface="Arial" charset="0"/>
                    <a:cs typeface="Calibri" panose="020F0502020204030204" pitchFamily="34" charset="0"/>
                  </a:rPr>
                  <a:t> L(y’,y)= ∇</a:t>
                </a:r>
                <a:r>
                  <a:rPr lang="en-US" baseline="-25000" dirty="0">
                    <a:latin typeface="Calibri" panose="020F0502020204030204" pitchFamily="34" charset="0"/>
                    <a:ea typeface="Arial" charset="0"/>
                    <a:cs typeface="Calibri" panose="020F0502020204030204" pitchFamily="34" charset="0"/>
                  </a:rPr>
                  <a:t>y’</a:t>
                </a:r>
                <a:r>
                  <a:rPr lang="en-US" dirty="0">
                    <a:latin typeface="Calibri" panose="020F0502020204030204" pitchFamily="34" charset="0"/>
                    <a:ea typeface="Arial" charset="0"/>
                    <a:cs typeface="Calibri" panose="020F0502020204030204" pitchFamily="34" charset="0"/>
                  </a:rPr>
                  <a:t> L(y’,y) ∙ g[N]’z[N]</a:t>
                </a:r>
              </a:p>
              <a:p>
                <a:pPr marL="600083" lvl="1" indent="-257178">
                  <a:buAutoNum type="arabicPeriod"/>
                </a:pPr>
                <a:endParaRPr lang="en-US" sz="2000" dirty="0">
                  <a:latin typeface="Calibri" panose="020F0502020204030204" pitchFamily="34" charset="0"/>
                  <a:ea typeface="Arial" charset="0"/>
                  <a:cs typeface="Calibri" panose="020F0502020204030204" pitchFamily="34" charset="0"/>
                </a:endParaRP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J(W,b)= L(a</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y)= L(y’, y)</a:t>
                </a:r>
              </a:p>
              <a:p>
                <a:pPr lvl="2" algn="l"/>
                <a:r>
                  <a:rPr lang="en-US" dirty="0">
                    <a:latin typeface="Calibri" panose="020F0502020204030204" pitchFamily="34" charset="0"/>
                    <a:ea typeface="Arial" charset="0"/>
                    <a:cs typeface="Calibri" panose="020F0502020204030204" pitchFamily="34" charset="0"/>
                  </a:rPr>
                  <a:t>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 (W</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𝛿</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 g’[z</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a:t>
                </a: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Gradients</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W[l]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a:t>
                </a:r>
                <a:r>
                  <a:rPr lang="en-US" baseline="30000" dirty="0">
                    <a:latin typeface="Calibri" panose="020F0502020204030204" pitchFamily="34" charset="0"/>
                    <a:ea typeface="Arial" charset="0"/>
                    <a:cs typeface="Calibri" panose="020F0502020204030204" pitchFamily="34" charset="0"/>
                  </a:rPr>
                  <a:t>[l-1]T</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b[l]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t>
                </a:r>
                <a:endParaRPr lang="en-US" baseline="30000" dirty="0">
                  <a:latin typeface="Calibri" panose="020F0502020204030204" pitchFamily="34" charset="0"/>
                  <a:ea typeface="Arial" charset="0"/>
                  <a:cs typeface="Calibri" panose="020F0502020204030204" pitchFamily="34" charset="0"/>
                </a:endParaRPr>
              </a:p>
              <a:p>
                <a:pPr marL="600083" lvl="1" indent="-257178"/>
                <a:endParaRPr lang="en-US" sz="1351" baseline="30000"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6" y="1417598"/>
                <a:ext cx="7840363" cy="3590283"/>
              </a:xfrm>
              <a:blipFill>
                <a:blip r:embed="rId3"/>
                <a:stretch>
                  <a:fillRect l="-647" t="-1761"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9" y="6271285"/>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3" y="208010"/>
            <a:ext cx="887253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2" y="2288399"/>
                <a:ext cx="8545829" cy="22812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the optimized model performs well on training data but significantly worse on test data.</a:t>
                </a:r>
              </a:p>
              <a:p>
                <a:pPr marL="257178" indent="-257178"/>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a:t>
                </a:r>
                <a:r>
                  <a:rPr lang="en-US" sz="2000" dirty="0">
                    <a:latin typeface="Calibri" panose="020F0502020204030204" pitchFamily="34" charset="0"/>
                    <a:ea typeface="Arial" charset="0"/>
                    <a:cs typeface="Calibri" panose="020F0502020204030204" pitchFamily="34" charset="0"/>
                  </a:rPr>
                  <a:t>the larger 𝜆, the larger the regularization.</a:t>
                </a:r>
              </a:p>
              <a:p>
                <a:pPr marL="257178" indent="-257178"/>
                <a:r>
                  <a:rPr lang="en-US" sz="2000" dirty="0">
                    <a:latin typeface="Calibri" panose="020F0502020204030204" pitchFamily="34" charset="0"/>
                    <a:ea typeface="Arial" charset="0"/>
                    <a:cs typeface="Calibri" panose="020F0502020204030204" pitchFamily="34" charset="0"/>
                  </a:rPr>
                  <a:t>Update rule becomes </a:t>
                </a:r>
                <a14:m>
                  <m:oMath xmlns:m="http://schemas.openxmlformats.org/officeDocument/2006/math">
                    <m:r>
                      <m:rPr>
                        <m:sty m:val="p"/>
                      </m:rPr>
                      <a:rPr lang="en-US" sz="2000">
                        <a:latin typeface="Cambria Math" panose="02040503050406030204" pitchFamily="18" charset="0"/>
                        <a:ea typeface="Arial" charset="0"/>
                        <a:cs typeface="Arial" charset="0"/>
                      </a:rPr>
                      <m:t>W</m:t>
                    </m:r>
                    <m:r>
                      <a:rPr lang="en-US" sz="2000">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2" y="2288399"/>
                <a:ext cx="8545829" cy="2281203"/>
              </a:xfrm>
              <a:blipFill>
                <a:blip r:embed="rId3"/>
                <a:stretch>
                  <a:fillRect l="-593" t="-3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101" y="1577592"/>
                <a:ext cx="6063119" cy="389442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𝜎</m:t>
                        </m:r>
                        <m:rad>
                          <m:radPr>
                            <m:degHide m:val="on"/>
                            <m:ctrlPr>
                              <a:rPr lang="en-US" sz="2000" i="1">
                                <a:latin typeface="Cambria Math" panose="02040503050406030204" pitchFamily="18" charset="0"/>
                                <a:ea typeface="Cambria Math" panose="02040503050406030204" pitchFamily="18" charset="0"/>
                                <a:cs typeface="Arial" charset="0"/>
                              </a:rPr>
                            </m:ctrlPr>
                          </m:radPr>
                          <m:deg/>
                          <m:e>
                            <m:r>
                              <m:rPr>
                                <m:nor/>
                              </m:rPr>
                              <a:rPr lang="en-US" sz="2000">
                                <a:latin typeface="Calibri" panose="020F0502020204030204" pitchFamily="34" charset="0"/>
                                <a:ea typeface="Cambria Math" panose="02040503050406030204" pitchFamily="18"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e>
                        </m:d>
                        <m:r>
                          <a:rPr lang="en-US" sz="2000" i="1" baseline="30000">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101" y="1577592"/>
                <a:ext cx="6063119" cy="3894427"/>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1" y="6455680"/>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20" y="1074170"/>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5" y="3089878"/>
            <a:ext cx="2106539"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8" y="3399031"/>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30" y="5391328"/>
            <a:ext cx="2117887"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8" y="2060414"/>
            <a:ext cx="8418380" cy="325422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Multi-layer neural networks</a:t>
            </a:r>
          </a:p>
          <a:p>
            <a:pPr marL="257178" indent="-257178"/>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8" indent="-257178"/>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83" lvl="1" indent="-257178"/>
            <a:r>
              <a:rPr lang="en-US" sz="2000" dirty="0">
                <a:latin typeface="Calibri" panose="020F0502020204030204" pitchFamily="34" charset="0"/>
                <a:ea typeface="Arial" charset="0"/>
                <a:cs typeface="Calibri" panose="020F0502020204030204" pitchFamily="34" charset="0"/>
              </a:rPr>
              <a:t>How many layers?</a:t>
            </a:r>
          </a:p>
          <a:p>
            <a:pPr marL="257178" indent="-257178"/>
            <a:r>
              <a:rPr lang="en-US" sz="2000" dirty="0">
                <a:latin typeface="Calibri" panose="020F0502020204030204" pitchFamily="34" charset="0"/>
                <a:ea typeface="Arial" charset="0"/>
                <a:cs typeface="Calibri" panose="020F0502020204030204" pitchFamily="34" charset="0"/>
              </a:rPr>
              <a:t>Advantages</a:t>
            </a:r>
          </a:p>
          <a:p>
            <a:pPr marL="600083" lvl="1" indent="-257178"/>
            <a:r>
              <a:rPr lang="en-US" sz="2000" dirty="0">
                <a:latin typeface="Calibri" panose="020F0502020204030204" pitchFamily="34" charset="0"/>
                <a:ea typeface="Arial" charset="0"/>
                <a:cs typeface="Calibri" panose="020F0502020204030204" pitchFamily="34" charset="0"/>
              </a:rPr>
              <a:t>Better asymptotic learning with large data</a:t>
            </a:r>
          </a:p>
          <a:p>
            <a:pPr marL="257178" indent="-257178"/>
            <a:r>
              <a:rPr lang="en-US" sz="2000" dirty="0">
                <a:latin typeface="Calibri" panose="020F0502020204030204" pitchFamily="34" charset="0"/>
                <a:ea typeface="Arial" charset="0"/>
                <a:cs typeface="Calibri" panose="020F0502020204030204" pitchFamily="34" charset="0"/>
              </a:rPr>
              <a:t>Disadvantages</a:t>
            </a:r>
          </a:p>
          <a:p>
            <a:pPr marL="600083" lvl="1" indent="-257178"/>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8" indent="-257178"/>
            <a:endParaRPr lang="en-US" sz="15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7987" y="6126320"/>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2" y="921547"/>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8" indent="-257178"/>
            <a:r>
              <a:rPr lang="en-US" sz="1500" dirty="0">
                <a:latin typeface="Arial" charset="0"/>
                <a:ea typeface="Arial" charset="0"/>
                <a:cs typeface="Arial" charset="0"/>
              </a:rPr>
              <a:t>Todo</a:t>
            </a:r>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49638" y="6143624"/>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1"/>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3"/>
            <a:ext cx="8306831" cy="2448806"/>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Feed forward</a:t>
            </a:r>
          </a:p>
          <a:p>
            <a:pPr marL="257178" indent="-257178"/>
            <a:r>
              <a:rPr lang="en-US" sz="2400" dirty="0">
                <a:latin typeface="Calibri" panose="020F0502020204030204" pitchFamily="34" charset="0"/>
                <a:ea typeface="Arial" charset="0"/>
                <a:cs typeface="Calibri" panose="020F0502020204030204" pitchFamily="34" charset="0"/>
              </a:rPr>
              <a:t>Convolutional (feed forward)</a:t>
            </a:r>
          </a:p>
          <a:p>
            <a:pPr marL="257178" indent="-257178"/>
            <a:r>
              <a:rPr lang="en-US" sz="2400" dirty="0">
                <a:latin typeface="Calibri" panose="020F0502020204030204" pitchFamily="34" charset="0"/>
                <a:ea typeface="Arial" charset="0"/>
                <a:cs typeface="Calibri" panose="020F0502020204030204" pitchFamily="34" charset="0"/>
              </a:rPr>
              <a:t>Recurrent</a:t>
            </a:r>
          </a:p>
          <a:p>
            <a:pPr marL="257178" indent="-257178"/>
            <a:r>
              <a:rPr lang="en-US" sz="2400" dirty="0">
                <a:latin typeface="Calibri" panose="020F0502020204030204" pitchFamily="34" charset="0"/>
                <a:ea typeface="Arial" charset="0"/>
                <a:cs typeface="Calibri" panose="020F0502020204030204" pitchFamily="34" charset="0"/>
              </a:rPr>
              <a:t>Todo</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529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5" y="2378320"/>
            <a:ext cx="8334683" cy="3383116"/>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8" indent="-257178">
              <a:buFont typeface="Arial" charset="0"/>
              <a:buChar char="•"/>
            </a:pPr>
            <a:r>
              <a:rPr lang="en-US" sz="2400" dirty="0">
                <a:latin typeface="Calibri" panose="020F0502020204030204" pitchFamily="34" charset="0"/>
                <a:cs typeface="Calibri" panose="020F0502020204030204" pitchFamily="34" charset="0"/>
              </a:rPr>
              <a:t>Decision Trees</a:t>
            </a:r>
          </a:p>
          <a:p>
            <a:pPr marL="257178" indent="-257178">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8" indent="-257178">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8" y="196718"/>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7"/>
            <a:ext cx="8505567" cy="30153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first method is simple but expensive:</a:t>
            </a:r>
          </a:p>
          <a:p>
            <a:pPr marL="600083" lvl="1" indent="-257178"/>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83" lvl="1" indent="-257178"/>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83" lvl="1" indent="-257178"/>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83" lvl="1" indent="-257178"/>
            <a:r>
              <a:rPr lang="en-US" sz="2000" dirty="0">
                <a:latin typeface="Calibri" panose="020F0502020204030204" pitchFamily="34" charset="0"/>
                <a:ea typeface="Arial" charset="0"/>
                <a:cs typeface="Calibri" panose="020F0502020204030204" pitchFamily="34" charset="0"/>
              </a:rPr>
              <a:t> Pick the subset that does best.</a:t>
            </a:r>
          </a:p>
          <a:p>
            <a:pPr marL="257178" indent="-257178">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24583" y="6204380"/>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7" y="105091"/>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4"/>
            <a:ext cx="4756683" cy="359310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8" indent="-257178"/>
            <a:r>
              <a:rPr lang="en-US" sz="2000" dirty="0">
                <a:latin typeface="Calibri" panose="020F0502020204030204" pitchFamily="34" charset="0"/>
                <a:ea typeface="Arial" charset="0"/>
                <a:cs typeface="Calibri" panose="020F0502020204030204" pitchFamily="34" charset="0"/>
              </a:rPr>
              <a:t>Building a tree requires:</a:t>
            </a:r>
          </a:p>
          <a:p>
            <a:pPr marL="600083" lvl="1" indent="-257178"/>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83" lvl="1" indent="-257178"/>
            <a:r>
              <a:rPr lang="en-US" sz="2000" dirty="0">
                <a:latin typeface="Calibri" panose="020F0502020204030204" pitchFamily="34" charset="0"/>
                <a:ea typeface="Arial" charset="0"/>
                <a:cs typeface="Calibri" panose="020F0502020204030204" pitchFamily="34" charset="0"/>
              </a:rPr>
              <a:t>Knowing what outcomes to predict</a:t>
            </a:r>
          </a:p>
          <a:p>
            <a:pPr marL="600083" lvl="1" indent="-257178"/>
            <a:r>
              <a:rPr lang="en-US" sz="2000" dirty="0">
                <a:latin typeface="Calibri" panose="020F0502020204030204" pitchFamily="34" charset="0"/>
                <a:ea typeface="Arial" charset="0"/>
                <a:cs typeface="Calibri" panose="020F0502020204030204" pitchFamily="34" charset="0"/>
              </a:rPr>
              <a:t>Determining branching criteria</a:t>
            </a:r>
          </a:p>
          <a:p>
            <a:pPr marL="257178" indent="-257178"/>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74447" y="6090656"/>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5" y="1843081"/>
            <a:ext cx="4003539" cy="3649898"/>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2"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2"/>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1"/>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5"/>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79"/>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4" y="4723150"/>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2"/>
                <a:ext cx="8686800" cy="488563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One way to determine efficient splitting criteria is impurity or how dissimilar are class labels for a given node.</a:t>
                </a:r>
              </a:p>
              <a:p>
                <a:pPr marL="257178" indent="-257178">
                  <a:spcBef>
                    <a:spcPts val="151"/>
                  </a:spcBef>
                </a:pPr>
                <a:r>
                  <a:rPr lang="en-US" sz="2000" dirty="0">
                    <a:latin typeface="Calibri" panose="020F0502020204030204" pitchFamily="34" charset="0"/>
                    <a:ea typeface="Arial" charset="0"/>
                    <a:cs typeface="Calibri" panose="020F0502020204030204" pitchFamily="34" charset="0"/>
                  </a:rPr>
                  <a:t>For example, if there are two classes and a node, N, contains 6 observations, using entropy as a measure of impurity (or information).</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-.5 lg(.5) - .5 lg(.5) =1 if there are 3 elements of each class in the node.</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-1/6 lg(1/6)-5/6 lg(5/6) = .65 if there is one element of one class and 5 elements of the other class.</a:t>
                </a: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Suppose we split node N with n elements into c child nodes, N</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each with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For example, in the (3,3) case above if the split results in two nodes with all members of class 1 in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and 3 members in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1.  If the split results in two nodes with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having population (1,2) and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.09.   The first split is far better.</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2"/>
                <a:ext cx="8686800" cy="4885636"/>
              </a:xfrm>
              <a:blipFill>
                <a:blip r:embed="rId3"/>
                <a:stretch>
                  <a:fillRect l="-58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8"/>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1" y="262030"/>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2" y="1895932"/>
                <a:ext cx="8738420" cy="347406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Orthogonal projection of data to lower dimension</a:t>
                </a:r>
              </a:p>
              <a:p>
                <a:pPr marL="600083" lvl="1" indent="-257178"/>
                <a:r>
                  <a:rPr lang="en-US" sz="2000" dirty="0">
                    <a:latin typeface="Calibri" panose="020F0502020204030204" pitchFamily="34" charset="0"/>
                    <a:ea typeface="Arial" charset="0"/>
                    <a:cs typeface="Calibri" panose="020F0502020204030204" pitchFamily="34" charset="0"/>
                  </a:rPr>
                  <a:t>Maximize variance of projected data</a:t>
                </a:r>
              </a:p>
              <a:p>
                <a:pPr marL="600083" lvl="1" indent="-257178"/>
                <a:r>
                  <a:rPr lang="en-US" sz="2000" dirty="0">
                    <a:latin typeface="Calibri" panose="020F0502020204030204" pitchFamily="34" charset="0"/>
                    <a:ea typeface="Arial" charset="0"/>
                    <a:cs typeface="Calibri" panose="020F0502020204030204" pitchFamily="34" charset="0"/>
                  </a:rPr>
                  <a:t>Minimize mean squared distance between data points and projections</a:t>
                </a:r>
              </a:p>
              <a:p>
                <a:pPr marL="257178" indent="-257178"/>
                <a:r>
                  <a:rPr lang="en-US" sz="2000" dirty="0">
                    <a:latin typeface="Calibri" panose="020F0502020204030204" pitchFamily="34" charset="0"/>
                    <a:ea typeface="Arial" charset="0"/>
                    <a:cs typeface="Calibri" panose="020F0502020204030204" pitchFamily="34" charset="0"/>
                  </a:rPr>
                  <a:t>First principal component is largest eigenvector of covariance.  Same as maximizing binary form subject to ||w|| = 1.</a:t>
                </a:r>
              </a:p>
              <a:p>
                <a:pPr marL="257178" indent="-257178"/>
                <a:r>
                  <a:rPr lang="en-US" sz="2000" dirty="0">
                    <a:latin typeface="Calibri" panose="020F0502020204030204" pitchFamily="34" charset="0"/>
                    <a:ea typeface="Cambria Math" panose="02040503050406030204" pitchFamily="18" charset="0"/>
                    <a:cs typeface="Calibri" panose="020F050202020403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Calibri" panose="020F0502020204030204" pitchFamily="34" charset="0"/>
                    <a:ea typeface="Arial" charset="0"/>
                    <a:cs typeface="Calibri" panose="020F0502020204030204" pitchFamily="34" charset="0"/>
                  </a:rPr>
                  <a:t>.  M = XX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2" y="1895932"/>
                <a:ext cx="8738420" cy="3474067"/>
              </a:xfrm>
              <a:blipFill>
                <a:blip r:embed="rId3"/>
                <a:stretch>
                  <a:fillRect l="-435" t="-219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11" y="562451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169821"/>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2" y="1480219"/>
            <a:ext cx="8418380" cy="4824521"/>
          </a:xfrm>
        </p:spPr>
        <p:txBody>
          <a:bodyPr>
            <a:noAutofit/>
          </a:bodyPr>
          <a:lstStyle/>
          <a:p>
            <a:pPr marL="257178" indent="-257178"/>
            <a:r>
              <a:rPr lang="en-US" sz="2000" dirty="0">
                <a:latin typeface="Arial" panose="020B0604020202020204" pitchFamily="34" charset="0"/>
                <a:cs typeface="Arial" panose="020B0604020202020204" pitchFamily="34" charset="0"/>
              </a:rPr>
              <a:t>PCA data</a:t>
            </a:r>
          </a:p>
          <a:p>
            <a:pPr lvl="1">
              <a:spcBef>
                <a:spcPts val="0"/>
              </a:spcBef>
            </a:pPr>
            <a:r>
              <a:rPr lang="en-US" sz="2000" dirty="0">
                <a:latin typeface="Courier New" panose="02070309020205020404" pitchFamily="49" charset="0"/>
                <a:cs typeface="Courier New" panose="02070309020205020404" pitchFamily="49" charset="0"/>
              </a:rPr>
              <a:t>  1.0000   1.0000   1.0000</a:t>
            </a:r>
          </a:p>
          <a:p>
            <a:pPr lvl="1">
              <a:spcBef>
                <a:spcPts val="0"/>
              </a:spcBef>
            </a:pPr>
            <a:r>
              <a:rPr lang="en-US" sz="2000" dirty="0">
                <a:latin typeface="Courier New" panose="02070309020205020404" pitchFamily="49" charset="0"/>
                <a:cs typeface="Courier New" panose="02070309020205020404" pitchFamily="49" charset="0"/>
              </a:rPr>
              <a:t>  2.0000   1.0000   0.5000</a:t>
            </a:r>
          </a:p>
          <a:p>
            <a:pPr lvl="1">
              <a:spcBef>
                <a:spcPts val="0"/>
              </a:spcBef>
            </a:pPr>
            <a:r>
              <a:rPr lang="en-US" sz="2000" dirty="0">
                <a:latin typeface="Courier New" panose="02070309020205020404" pitchFamily="49" charset="0"/>
                <a:cs typeface="Courier New" panose="02070309020205020404" pitchFamily="49" charset="0"/>
              </a:rPr>
              <a:t>  3.0000   1.0000   0.3333</a:t>
            </a:r>
          </a:p>
          <a:p>
            <a:pPr lvl="1">
              <a:spcBef>
                <a:spcPts val="0"/>
              </a:spcBef>
            </a:pPr>
            <a:r>
              <a:rPr lang="en-US" sz="2000" dirty="0">
                <a:latin typeface="Courier New" panose="02070309020205020404" pitchFamily="49" charset="0"/>
                <a:cs typeface="Courier New" panose="02070309020205020404" pitchFamily="49" charset="0"/>
              </a:rPr>
              <a:t>  4.0000   1.0000   0.2500</a:t>
            </a:r>
          </a:p>
          <a:p>
            <a:pPr lvl="1">
              <a:spcBef>
                <a:spcPts val="0"/>
              </a:spcBef>
            </a:pPr>
            <a:r>
              <a:rPr lang="en-US" sz="2000" dirty="0">
                <a:latin typeface="Courier New" panose="02070309020205020404" pitchFamily="49" charset="0"/>
                <a:cs typeface="Courier New" panose="02070309020205020404" pitchFamily="49" charset="0"/>
              </a:rPr>
              <a:t>  5.0000   1.0000   0.2000</a:t>
            </a:r>
          </a:p>
          <a:p>
            <a:pPr lvl="1">
              <a:spcBef>
                <a:spcPts val="0"/>
              </a:spcBef>
            </a:pPr>
            <a:r>
              <a:rPr lang="en-US" sz="2000" dirty="0">
                <a:latin typeface="Courier New" panose="02070309020205020404" pitchFamily="49" charset="0"/>
                <a:cs typeface="Courier New" panose="02070309020205020404" pitchFamily="49" charset="0"/>
              </a:rPr>
              <a:t>  6.0000   1.0000   0.1667</a:t>
            </a:r>
          </a:p>
          <a:p>
            <a:pPr lvl="1">
              <a:spcBef>
                <a:spcPts val="0"/>
              </a:spcBef>
            </a:pPr>
            <a:r>
              <a:rPr lang="en-US" sz="2000" dirty="0">
                <a:latin typeface="Courier New" panose="02070309020205020404" pitchFamily="49" charset="0"/>
                <a:cs typeface="Courier New" panose="02070309020205020404" pitchFamily="49" charset="0"/>
              </a:rPr>
              <a:t>  7.0000   1.0000   0.1429</a:t>
            </a:r>
          </a:p>
          <a:p>
            <a:pPr lvl="1">
              <a:spcBef>
                <a:spcPts val="0"/>
              </a:spcBef>
            </a:pPr>
            <a:r>
              <a:rPr lang="en-US" sz="2000" dirty="0">
                <a:latin typeface="Courier New" panose="02070309020205020404" pitchFamily="49" charset="0"/>
                <a:cs typeface="Courier New" panose="02070309020205020404" pitchFamily="49" charset="0"/>
              </a:rPr>
              <a:t>  8.0000   1.0000   0.1250</a:t>
            </a:r>
          </a:p>
          <a:p>
            <a:pPr lvl="1">
              <a:spcBef>
                <a:spcPts val="0"/>
              </a:spcBef>
            </a:pPr>
            <a:r>
              <a:rPr lang="en-US" sz="2000" dirty="0">
                <a:latin typeface="Courier New" panose="02070309020205020404" pitchFamily="49" charset="0"/>
                <a:cs typeface="Courier New" panose="02070309020205020404" pitchFamily="49" charset="0"/>
              </a:rPr>
              <a:t>  9.0000   1.0000   0.1111</a:t>
            </a:r>
          </a:p>
          <a:p>
            <a:pPr lvl="1">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8" indent="-257178"/>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1" y="6304740"/>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6" y="174415"/>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6" y="2168611"/>
            <a:ext cx="8686800" cy="2520779"/>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Given classifiers h</a:t>
            </a:r>
            <a:r>
              <a:rPr lang="en-US" sz="2400" baseline="-25000" dirty="0">
                <a:latin typeface="Calibri" panose="020F0502020204030204" pitchFamily="34" charset="0"/>
                <a:ea typeface="Arial" charset="0"/>
                <a:cs typeface="Calibri" panose="020F0502020204030204" pitchFamily="34" charset="0"/>
              </a:rPr>
              <a:t>1</a:t>
            </a:r>
            <a:r>
              <a:rPr lang="en-US" sz="2400" dirty="0">
                <a:latin typeface="Calibri" panose="020F0502020204030204" pitchFamily="34" charset="0"/>
                <a:ea typeface="Arial" charset="0"/>
                <a:cs typeface="Calibri" panose="020F0502020204030204" pitchFamily="34" charset="0"/>
              </a:rPr>
              <a:t>, …, h</a:t>
            </a:r>
            <a:r>
              <a:rPr lang="en-US" sz="2400" baseline="-25000" dirty="0">
                <a:latin typeface="Calibri" panose="020F0502020204030204" pitchFamily="34" charset="0"/>
                <a:ea typeface="Arial" charset="0"/>
                <a:cs typeface="Calibri" panose="020F0502020204030204" pitchFamily="34" charset="0"/>
              </a:rPr>
              <a:t>L</a:t>
            </a:r>
            <a:r>
              <a:rPr lang="en-US" sz="2400" dirty="0">
                <a:latin typeface="Calibri" panose="020F0502020204030204" pitchFamily="34" charset="0"/>
                <a:ea typeface="Arial" charset="0"/>
                <a:cs typeface="Calibri" panose="020F0502020204030204" pitchFamily="34" charset="0"/>
              </a:rPr>
              <a:t>, construct classifier H(x) that combines them.</a:t>
            </a:r>
          </a:p>
          <a:p>
            <a:pPr marL="257178" indent="-257178"/>
            <a:r>
              <a:rPr lang="en-US" sz="2400"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8" indent="-257178"/>
            <a:r>
              <a:rPr lang="en-US" sz="2400" dirty="0">
                <a:latin typeface="Calibri" panose="020F0502020204030204" pitchFamily="34" charset="0"/>
                <a:ea typeface="Arial" charset="0"/>
                <a:cs typeface="Calibri" panose="020F0502020204030204" pitchFamily="34" charset="0"/>
              </a:rPr>
              <a:t>Adaboost (adaptive bosting) is an example.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05393" y="5997616"/>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3" y="534275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9"/>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9"/>
                <a:ext cx="8686800" cy="40130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i="1">
                        <a:latin typeface="Cambria Math" panose="02040503050406030204" pitchFamily="18" charset="0"/>
                        <a:ea typeface="Arial" charset="0"/>
                        <a:cs typeface="Arial" charset="0"/>
                      </a:rPr>
                      <m:t>𝐾</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𝑝</m:t>
                    </m:r>
                    <m:r>
                      <a:rPr lang="en-US" sz="2000" i="1">
                        <a:latin typeface="Cambria Math" panose="02040503050406030204" pitchFamily="18" charset="0"/>
                        <a:ea typeface="Arial" charset="0"/>
                        <a:cs typeface="Arial" charset="0"/>
                      </a:rPr>
                      <m:t>|</m:t>
                    </m:r>
                    <m:d>
                      <m:dPr>
                        <m:begChr m:val="|"/>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𝑞</m:t>
                        </m:r>
                      </m:e>
                    </m:d>
                    <m:r>
                      <a:rPr lang="en-US" sz="2000" i="1">
                        <a:latin typeface="Cambria Math" panose="02040503050406030204" pitchFamily="18" charset="0"/>
                        <a:ea typeface="Arial" charset="0"/>
                        <a:cs typeface="Arial" charset="0"/>
                      </a:rPr>
                      <m:t>=−</m:t>
                    </m:r>
                    <m:nary>
                      <m:naryPr>
                        <m:limLoc m:val="undOvr"/>
                        <m:subHide m:val="on"/>
                        <m:supHide m:val="on"/>
                        <m:ctrlPr>
                          <a:rPr lang="en-US" sz="2000" i="1">
                            <a:latin typeface="Cambria Math" panose="02040503050406030204" pitchFamily="18" charset="0"/>
                            <a:cs typeface="Arial" charset="0"/>
                          </a:rPr>
                        </m:ctrlPr>
                      </m:naryPr>
                      <m:sub/>
                      <m:sup/>
                      <m:e>
                        <m:r>
                          <a:rPr lang="en-US" sz="2000" i="1">
                            <a:latin typeface="Cambria Math" panose="02040503050406030204" pitchFamily="18" charset="0"/>
                            <a:cs typeface="Arial" charset="0"/>
                          </a:rPr>
                          <m:t>𝑝</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𝑞</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9"/>
                <a:ext cx="8686800" cy="4013023"/>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8"/>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42956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Turn T base learners into high performance classifier by weighting them.</a:t>
                </a:r>
              </a:p>
              <a:p>
                <a:pPr lvl="1" algn="l"/>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Input: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 1,…,m</a:t>
                </a:r>
              </a:p>
              <a:p>
                <a:pPr lvl="1">
                  <a:spcBef>
                    <a:spcPts val="0"/>
                  </a:spcBef>
                </a:pPr>
                <a:r>
                  <a:rPr lang="en-US" sz="2000" dirty="0">
                    <a:latin typeface="Calibri" panose="020F0502020204030204" pitchFamily="34" charset="0"/>
                    <a:ea typeface="Arial" charset="0"/>
                    <a:cs typeface="Calibri" panose="020F0502020204030204" pitchFamily="34" charset="0"/>
                  </a:rPr>
                  <a:t>Initialize: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for(t=1 to T) {</a:t>
                </a:r>
              </a:p>
              <a:p>
                <a:pPr lvl="2">
                  <a:spcBef>
                    <a:spcPts val="0"/>
                  </a:spcBef>
                </a:pPr>
                <a:r>
                  <a:rPr lang="en-US" dirty="0">
                    <a:latin typeface="Calibri" panose="020F0502020204030204" pitchFamily="34" charset="0"/>
                    <a:ea typeface="Arial" charset="0"/>
                    <a:cs typeface="Calibri" panose="020F0502020204030204" pitchFamily="34" charset="0"/>
                  </a:rPr>
                  <a:t>Train h</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 on training data with weight </a:t>
                </a:r>
                <a:r>
                  <a:rPr lang="en-US" b="1" dirty="0">
                    <a:latin typeface="Calibri" panose="020F0502020204030204" pitchFamily="34" charset="0"/>
                    <a:ea typeface="Arial" charset="0"/>
                    <a:cs typeface="Calibri" panose="020F0502020204030204" pitchFamily="34" charset="0"/>
                  </a:rPr>
                  <a:t>w</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a:t>
                </a:r>
              </a:p>
              <a:p>
                <a:pPr lvl="2">
                  <a:spcBef>
                    <a:spcPts val="0"/>
                  </a:spcBef>
                </a:pPr>
                <a:r>
                  <a:rPr lang="en-US" dirty="0">
                    <a:latin typeface="Calibri" panose="020F0502020204030204" pitchFamily="34" charset="0"/>
                    <a:ea typeface="Arial" charset="0"/>
                    <a:cs typeface="Calibri" panose="020F0502020204030204" pitchFamily="34"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Calibri" panose="020F0502020204030204" pitchFamily="34" charset="0"/>
                    <a:ea typeface="Arial" charset="0"/>
                    <a:cs typeface="Calibri" panose="020F0502020204030204" pitchFamily="34"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a:t>
                </a:r>
              </a:p>
              <a:p>
                <a:pPr lvl="1">
                  <a:spcBef>
                    <a:spcPts val="0"/>
                  </a:spcBef>
                </a:pPr>
                <a:r>
                  <a:rPr lang="en-US" sz="2000" dirty="0">
                    <a:latin typeface="Calibri" panose="020F0502020204030204" pitchFamily="34" charset="0"/>
                    <a:ea typeface="Arial" charset="0"/>
                    <a:cs typeface="Calibri" panose="020F0502020204030204" pitchFamily="34" charset="0"/>
                  </a:rPr>
                  <a:t>Return </a:t>
                </a:r>
                <a14:m>
                  <m:oMath xmlns:m="http://schemas.openxmlformats.org/officeDocument/2006/math">
                    <m:r>
                      <a:rPr lang="en-US" sz="2000" i="1">
                        <a:latin typeface="Cambria Math" panose="02040503050406030204" pitchFamily="18" charset="0"/>
                        <a:ea typeface="Arial" charset="0"/>
                        <a:cs typeface="Arial" charset="0"/>
                      </a:rPr>
                      <m:t>𝐻</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e>
                    </m:d>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𝑠𝑖𝑔𝑛</m:t>
                    </m:r>
                    <m:r>
                      <a:rPr lang="en-US" sz="2000" i="1">
                        <a:latin typeface="Cambria Math" panose="02040503050406030204" pitchFamily="18" charset="0"/>
                        <a:ea typeface="Arial"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𝑇</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𝑡</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4295623"/>
              </a:xfrm>
              <a:blipFill>
                <a:blip r:embed="rId3"/>
                <a:stretch>
                  <a:fillRect l="-585" t="-1770" b="-17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1" y="6269156"/>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2" y="6279121"/>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91763"/>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7"/>
          </a:xfrm>
        </p:spPr>
        <p:txBody>
          <a:bodyPr>
            <a:noAutofit/>
          </a:bodyPr>
          <a:lstStyle/>
          <a:p>
            <a:pPr marL="257178" indent="-257178"/>
            <a:r>
              <a:rPr lang="da" sz="2400" dirty="0">
                <a:latin typeface="Calibri" panose="020F0502020204030204" pitchFamily="34" charset="0"/>
                <a:cs typeface="Calibri" panose="020F0502020204030204" pitchFamily="34" charset="0"/>
              </a:rPr>
              <a:t>Use logistic regression to determine classifiers based on parameter 1 and parameter 2.</a:t>
            </a:r>
          </a:p>
          <a:p>
            <a:pPr marL="257178" indent="-257178"/>
            <a:r>
              <a:rPr lang="da" sz="2400" dirty="0">
                <a:latin typeface="Calibri" panose="020F0502020204030204" pitchFamily="34" charset="0"/>
                <a:cs typeface="Calibri" panose="020F0502020204030204" pitchFamily="34" charset="0"/>
              </a:rPr>
              <a:t>Combine them using AdaBoost.</a:t>
            </a:r>
            <a:endParaRPr lang="en-US" sz="24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9" cy="3497602"/>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9">
                  <a:extLst>
                    <a:ext uri="{9D8B030D-6E8A-4147-A177-3AD203B41FA5}">
                      <a16:colId xmlns:a16="http://schemas.microsoft.com/office/drawing/2014/main" val="1184652535"/>
                    </a:ext>
                  </a:extLst>
                </a:gridCol>
              </a:tblGrid>
              <a:tr h="525782">
                <a:tc>
                  <a:txBody>
                    <a:bodyPr/>
                    <a:lstStyle/>
                    <a:p>
                      <a:pPr algn="r"/>
                      <a:r>
                        <a:rPr lang="en-US" sz="1500" dirty="0">
                          <a:solidFill>
                            <a:schemeClr val="tx1"/>
                          </a:solidFill>
                          <a:latin typeface="Arial" panose="020B0604020202020204" pitchFamily="34" charset="0"/>
                          <a:cs typeface="Arial" panose="020B0604020202020204" pitchFamily="34" charset="0"/>
                        </a:rPr>
                        <a:t>Param 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Param 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Decision</a:t>
                      </a:r>
                    </a:p>
                  </a:txBody>
                  <a:tcPr marL="68580" marR="68580" marT="34291" marB="34291"/>
                </a:tc>
                <a:extLst>
                  <a:ext uri="{0D108BD9-81ED-4DB2-BD59-A6C34878D82A}">
                    <a16:rowId xmlns:a16="http://schemas.microsoft.com/office/drawing/2014/main" val="624827649"/>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95323824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70741279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83771300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46538802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70932054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7</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216168809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58615327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5.5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434415582"/>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710191503"/>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9"/>
            <a:ext cx="2723291" cy="300210"/>
          </a:xfrm>
          <a:prstGeom prst="rect">
            <a:avLst/>
          </a:prstGeom>
          <a:noFill/>
        </p:spPr>
        <p:txBody>
          <a:bodyPr wrap="square" rtlCol="0">
            <a:spAutoFit/>
          </a:bodyPr>
          <a:lstStyle/>
          <a:p>
            <a:r>
              <a:rPr lang="en-US" sz="1351" dirty="0"/>
              <a:t>From: </a:t>
            </a:r>
            <a:r>
              <a:rPr lang="en-US" sz="1351" dirty="0">
                <a:hlinkClick r:id="rId3"/>
              </a:rPr>
              <a:t>Sefik Ilkin Serengil</a:t>
            </a:r>
            <a:endParaRPr lang="en-US" sz="1351"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49695"/>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60"/>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2050713195"/>
              </p:ext>
            </p:extLst>
          </p:nvPr>
        </p:nvGraphicFramePr>
        <p:xfrm>
          <a:off x="293834" y="1279096"/>
          <a:ext cx="8556335" cy="4445432"/>
        </p:xfrm>
        <a:graphic>
          <a:graphicData uri="http://schemas.openxmlformats.org/drawingml/2006/table">
            <a:tbl>
              <a:tblPr firstRow="1" bandRow="1">
                <a:tableStyleId>{00A15C55-8517-42AA-B614-E9B94910E393}</a:tableStyleId>
              </a:tblPr>
              <a:tblGrid>
                <a:gridCol w="1252283">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2">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556262">
                <a:tc>
                  <a:txBody>
                    <a:bodyPr/>
                    <a:lstStyle/>
                    <a:p>
                      <a:pPr algn="r"/>
                      <a:r>
                        <a:rPr lang="en-US" sz="1600" dirty="0">
                          <a:solidFill>
                            <a:schemeClr val="tx1"/>
                          </a:solidFill>
                          <a:latin typeface="Calibri" panose="020F0502020204030204" pitchFamily="34" charset="0"/>
                          <a:cs typeface="Calibri" panose="020F0502020204030204" pitchFamily="34" charset="0"/>
                        </a:rPr>
                        <a:t>Algorithm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Problem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Interpretable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Explainable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Accuracy</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Training</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Prediction</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extLst>
                  <a:ext uri="{0D108BD9-81ED-4DB2-BD59-A6C34878D82A}">
                    <a16:rowId xmlns:a16="http://schemas.microsoft.com/office/drawing/2014/main" val="195583709"/>
                  </a:ext>
                </a:extLst>
              </a:tr>
              <a:tr h="365600">
                <a:tc>
                  <a:txBody>
                    <a:bodyPr/>
                    <a:lstStyle/>
                    <a:p>
                      <a:r>
                        <a:rPr lang="en-US" sz="1600" dirty="0">
                          <a:latin typeface="Calibri" panose="020F0502020204030204" pitchFamily="34" charset="0"/>
                          <a:cs typeface="Calibri" panose="020F0502020204030204" pitchFamily="34" charset="0"/>
                        </a:rPr>
                        <a:t>kNN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Depends</a:t>
                      </a:r>
                    </a:p>
                  </a:txBody>
                  <a:tcPr marL="68580" marR="68580" marT="34291" marB="34291"/>
                </a:tc>
                <a:extLst>
                  <a:ext uri="{0D108BD9-81ED-4DB2-BD59-A6C34878D82A}">
                    <a16:rowId xmlns:a16="http://schemas.microsoft.com/office/drawing/2014/main" val="155873021"/>
                  </a:ext>
                </a:extLst>
              </a:tr>
              <a:tr h="556262">
                <a:tc>
                  <a:txBody>
                    <a:bodyPr/>
                    <a:lstStyle/>
                    <a:p>
                      <a:r>
                        <a:rPr lang="en-US" sz="1600" dirty="0">
                          <a:latin typeface="Calibri" panose="020F0502020204030204" pitchFamily="34" charset="0"/>
                          <a:cs typeface="Calibri" panose="020F0502020204030204" pitchFamily="34" charset="0"/>
                        </a:rPr>
                        <a:t>Linear</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3893412696"/>
                  </a:ext>
                </a:extLst>
              </a:tr>
              <a:tr h="556262">
                <a:tc>
                  <a:txBody>
                    <a:bodyPr/>
                    <a:lstStyle/>
                    <a:p>
                      <a:r>
                        <a:rPr lang="en-US" sz="1600" dirty="0">
                          <a:latin typeface="Calibri" panose="020F0502020204030204" pitchFamily="34" charset="0"/>
                          <a:cs typeface="Calibri" panose="020F0502020204030204" pitchFamily="34" charset="0"/>
                        </a:rPr>
                        <a:t>Logistic</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4097434672"/>
                  </a:ext>
                </a:extLst>
              </a:tr>
              <a:tr h="372056">
                <a:tc>
                  <a:txBody>
                    <a:bodyPr/>
                    <a:lstStyle/>
                    <a:p>
                      <a:r>
                        <a:rPr lang="en-US" sz="1600" dirty="0">
                          <a:latin typeface="Calibri" panose="020F0502020204030204" pitchFamily="34" charset="0"/>
                          <a:cs typeface="Calibri" panose="020F0502020204030204" pitchFamily="34" charset="0"/>
                        </a:rPr>
                        <a:t>Naïve Bayes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869952888"/>
                  </a:ext>
                </a:extLst>
              </a:tr>
              <a:tr h="556262">
                <a:tc>
                  <a:txBody>
                    <a:bodyPr/>
                    <a:lstStyle/>
                    <a:p>
                      <a:r>
                        <a:rPr lang="en-US" sz="1600" dirty="0">
                          <a:latin typeface="Calibri" panose="020F0502020204030204" pitchFamily="34" charset="0"/>
                          <a:cs typeface="Calibri" panose="020F0502020204030204" pitchFamily="34" charset="0"/>
                        </a:rPr>
                        <a:t>Decision trees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983470626"/>
                  </a:ext>
                </a:extLst>
              </a:tr>
              <a:tr h="556262">
                <a:tc>
                  <a:txBody>
                    <a:bodyPr/>
                    <a:lstStyle/>
                    <a:p>
                      <a:r>
                        <a:rPr lang="en-US" sz="1600" dirty="0">
                          <a:latin typeface="Calibri" panose="020F0502020204030204" pitchFamily="34" charset="0"/>
                          <a:cs typeface="Calibri" panose="020F0502020204030204" pitchFamily="34" charset="0"/>
                        </a:rPr>
                        <a:t>Random</a:t>
                      </a:r>
                    </a:p>
                    <a:p>
                      <a:r>
                        <a:rPr lang="en-US" sz="1600" dirty="0">
                          <a:latin typeface="Calibri" panose="020F0502020204030204" pitchFamily="34" charset="0"/>
                          <a:cs typeface="Calibri" panose="020F0502020204030204" pitchFamily="34" charset="0"/>
                        </a:rPr>
                        <a:t>Forest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moderate</a:t>
                      </a:r>
                    </a:p>
                  </a:txBody>
                  <a:tcPr marL="68580" marR="68580" marT="34291" marB="34291"/>
                </a:tc>
                <a:extLst>
                  <a:ext uri="{0D108BD9-81ED-4DB2-BD59-A6C34878D82A}">
                    <a16:rowId xmlns:a16="http://schemas.microsoft.com/office/drawing/2014/main" val="2574165559"/>
                  </a:ext>
                </a:extLst>
              </a:tr>
              <a:tr h="370204">
                <a:tc>
                  <a:txBody>
                    <a:bodyPr/>
                    <a:lstStyle/>
                    <a:p>
                      <a:r>
                        <a:rPr lang="en-US" sz="1600" dirty="0">
                          <a:latin typeface="Calibri" panose="020F0502020204030204" pitchFamily="34" charset="0"/>
                          <a:cs typeface="Calibri" panose="020F0502020204030204" pitchFamily="34" charset="0"/>
                        </a:rPr>
                        <a:t>AdaBoost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762899500"/>
                  </a:ext>
                </a:extLst>
              </a:tr>
              <a:tr h="556262">
                <a:tc>
                  <a:txBody>
                    <a:bodyPr/>
                    <a:lstStyle/>
                    <a:p>
                      <a:r>
                        <a:rPr lang="en-US" sz="1600" dirty="0">
                          <a:latin typeface="Calibri" panose="020F0502020204030204" pitchFamily="34" charset="0"/>
                          <a:cs typeface="Calibri" panose="020F0502020204030204" pitchFamily="34" charset="0"/>
                        </a:rPr>
                        <a:t>Neural</a:t>
                      </a:r>
                    </a:p>
                    <a:p>
                      <a:r>
                        <a:rPr lang="en-US" sz="1600" dirty="0">
                          <a:latin typeface="Calibri" panose="020F0502020204030204" pitchFamily="34" charset="0"/>
                          <a:cs typeface="Calibri" panose="020F0502020204030204" pitchFamily="34" charset="0"/>
                        </a:rPr>
                        <a:t>Networks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1" y="6386846"/>
            <a:ext cx="1144865" cy="254044"/>
          </a:xfrm>
          <a:prstGeom prst="rect">
            <a:avLst/>
          </a:prstGeom>
          <a:noFill/>
        </p:spPr>
        <p:txBody>
          <a:bodyPr wrap="none" rtlCol="0">
            <a:spAutoFit/>
          </a:bodyPr>
          <a:lstStyle/>
          <a:p>
            <a:r>
              <a:rPr lang="en-US" sz="1051"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3"/>
            <a:ext cx="8686800" cy="3180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 have not discussed:</a:t>
            </a:r>
          </a:p>
          <a:p>
            <a:pPr marL="600083" lvl="1" indent="-257178"/>
            <a:r>
              <a:rPr lang="en-US" sz="2000" dirty="0">
                <a:latin typeface="Calibri" panose="020F0502020204030204" pitchFamily="34" charset="0"/>
                <a:ea typeface="Arial" charset="0"/>
                <a:cs typeface="Calibri" panose="020F0502020204030204" pitchFamily="34" charset="0"/>
              </a:rPr>
              <a:t>How we pick features (At least not in depth)</a:t>
            </a:r>
          </a:p>
          <a:p>
            <a:pPr marL="600083" lvl="1" indent="-257178"/>
            <a:r>
              <a:rPr lang="en-US" sz="2000" dirty="0">
                <a:latin typeface="Calibri" panose="020F0502020204030204" pitchFamily="34" charset="0"/>
                <a:ea typeface="Arial" charset="0"/>
                <a:cs typeface="Calibri" panose="020F0502020204030204" pitchFamily="34" charset="0"/>
              </a:rPr>
              <a:t>Generating training data</a:t>
            </a:r>
          </a:p>
          <a:p>
            <a:pPr marL="600083" lvl="1" indent="-257178"/>
            <a:r>
              <a:rPr lang="en-US" sz="2000" dirty="0">
                <a:latin typeface="Calibri" panose="020F0502020204030204" pitchFamily="34" charset="0"/>
                <a:ea typeface="Arial" charset="0"/>
                <a:cs typeface="Calibri" panose="020F0502020204030204" pitchFamily="34" charset="0"/>
              </a:rPr>
              <a:t>Confidence measures</a:t>
            </a:r>
          </a:p>
          <a:p>
            <a:pPr marL="600083" lvl="1" indent="-257178"/>
            <a:r>
              <a:rPr lang="en-US" sz="2000" dirty="0">
                <a:latin typeface="Calibri" panose="020F0502020204030204" pitchFamily="34" charset="0"/>
                <a:ea typeface="Arial" charset="0"/>
                <a:cs typeface="Calibri" panose="020F0502020204030204" pitchFamily="34" charset="0"/>
              </a:rPr>
              <a:t>Detecting data that has been tampered with</a:t>
            </a:r>
          </a:p>
          <a:p>
            <a:pPr marL="600083" lvl="1" indent="-257178"/>
            <a:r>
              <a:rPr lang="en-US" sz="2000" dirty="0">
                <a:latin typeface="Calibri" panose="020F0502020204030204" pitchFamily="34" charset="0"/>
                <a:ea typeface="Arial" charset="0"/>
                <a:cs typeface="Calibri" panose="020F0502020204030204" pitchFamily="34" charset="0"/>
              </a:rPr>
              <a:t>How fast can we learn?</a:t>
            </a:r>
          </a:p>
          <a:p>
            <a:pPr marL="600083" lvl="1" indent="-257178"/>
            <a:r>
              <a:rPr lang="en-US" sz="2000" dirty="0">
                <a:latin typeface="Calibri" panose="020F0502020204030204" pitchFamily="34" charset="0"/>
                <a:ea typeface="Arial" charset="0"/>
                <a:cs typeface="Calibri" panose="020F0502020204030204" pitchFamily="34" charset="0"/>
              </a:rPr>
              <a:t>How fast can we predict?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6" y="161282"/>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5" y="1573494"/>
            <a:ext cx="8254673" cy="3290079"/>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7" y="6226681"/>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5"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50" y="2263857"/>
            <a:ext cx="8368903" cy="3497580"/>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6"/>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5" y="308371"/>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3"/>
          </a:xfrm>
        </p:spPr>
        <p:txBody>
          <a:bodyPr>
            <a:noAutofit/>
          </a:bodyPr>
          <a:lstStyle/>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8"/>
            <a:ext cx="8686800" cy="3760687"/>
          </a:xfrm>
        </p:spPr>
        <p:txBody>
          <a:bodyPr>
            <a:noAutofit/>
          </a:bodyPr>
          <a:lstStyle/>
          <a:p>
            <a:pPr marL="257178" indent="-257178">
              <a:lnSpc>
                <a:spcPct val="100000"/>
              </a:lnSpc>
              <a:spcBef>
                <a:spcPts val="0"/>
              </a:spcBef>
            </a:pPr>
            <a:r>
              <a:rPr lang="en-US" sz="2000" dirty="0">
                <a:ea typeface="Arial" charset="0"/>
                <a:cs typeface="Arial" charset="0"/>
              </a:rPr>
              <a:t>Collection, provenance and data formatting</a:t>
            </a:r>
          </a:p>
          <a:p>
            <a:pPr marL="257178" indent="-257178">
              <a:lnSpc>
                <a:spcPct val="100000"/>
              </a:lnSpc>
              <a:spcBef>
                <a:spcPts val="0"/>
              </a:spcBef>
            </a:pPr>
            <a:r>
              <a:rPr lang="en-US" sz="2000" dirty="0">
                <a:ea typeface="Arial" charset="0"/>
                <a:cs typeface="Arial" charset="0"/>
              </a:rPr>
              <a:t>Probability, randomness, information, distributions and significance</a:t>
            </a:r>
          </a:p>
          <a:p>
            <a:pPr marL="257178" indent="-257178">
              <a:lnSpc>
                <a:spcPct val="100000"/>
              </a:lnSpc>
              <a:spcBef>
                <a:spcPts val="0"/>
              </a:spcBef>
            </a:pPr>
            <a:r>
              <a:rPr lang="en-US" sz="2000" dirty="0">
                <a:ea typeface="Arial" charset="0"/>
                <a:cs typeface="Arial" charset="0"/>
              </a:rPr>
              <a:t>What are we trying to learn?</a:t>
            </a:r>
          </a:p>
          <a:p>
            <a:pPr marL="600083" lvl="1" indent="-257178">
              <a:lnSpc>
                <a:spcPct val="100000"/>
              </a:lnSpc>
              <a:spcBef>
                <a:spcPts val="0"/>
              </a:spcBef>
            </a:pPr>
            <a:r>
              <a:rPr lang="en-US" sz="2000" dirty="0">
                <a:ea typeface="Arial" charset="0"/>
                <a:cs typeface="Arial" charset="0"/>
              </a:rPr>
              <a:t>Features, supervised and unsupervised learning</a:t>
            </a:r>
          </a:p>
          <a:p>
            <a:pPr marL="257178" indent="-257178">
              <a:lnSpc>
                <a:spcPct val="100000"/>
              </a:lnSpc>
              <a:spcBef>
                <a:spcPts val="0"/>
              </a:spcBef>
            </a:pPr>
            <a:r>
              <a:rPr lang="en-US" sz="2000" dirty="0">
                <a:ea typeface="Arial" charset="0"/>
                <a:cs typeface="Arial" charset="0"/>
              </a:rPr>
              <a:t>Regression, similarity, curve fitting and loss functions</a:t>
            </a:r>
          </a:p>
          <a:p>
            <a:pPr marL="257178" indent="-257178">
              <a:lnSpc>
                <a:spcPct val="100000"/>
              </a:lnSpc>
              <a:spcBef>
                <a:spcPts val="0"/>
              </a:spcBef>
            </a:pPr>
            <a:r>
              <a:rPr lang="en-US" sz="2000" dirty="0">
                <a:ea typeface="Arial" charset="0"/>
                <a:cs typeface="Arial" charset="0"/>
              </a:rPr>
              <a:t>Clustering </a:t>
            </a:r>
          </a:p>
          <a:p>
            <a:pPr marL="257178" indent="-257178">
              <a:lnSpc>
                <a:spcPct val="100000"/>
              </a:lnSpc>
              <a:spcBef>
                <a:spcPts val="0"/>
              </a:spcBef>
            </a:pPr>
            <a:r>
              <a:rPr lang="en-US" sz="2000" dirty="0">
                <a:ea typeface="Arial" charset="0"/>
                <a:cs typeface="Arial" charset="0"/>
              </a:rPr>
              <a:t>Bayes theorem, maximum likelihood re-estimation, EM and latent variables</a:t>
            </a:r>
          </a:p>
          <a:p>
            <a:pPr marL="257178" indent="-257178">
              <a:lnSpc>
                <a:spcPct val="100000"/>
              </a:lnSpc>
              <a:spcBef>
                <a:spcPts val="0"/>
              </a:spcBef>
            </a:pPr>
            <a:r>
              <a:rPr lang="en-US" sz="2000" dirty="0">
                <a:ea typeface="Arial" charset="0"/>
                <a:cs typeface="Arial" charset="0"/>
              </a:rPr>
              <a:t>Classification</a:t>
            </a:r>
          </a:p>
          <a:p>
            <a:pPr marL="600083" lvl="1" indent="-257178">
              <a:lnSpc>
                <a:spcPct val="100000"/>
              </a:lnSpc>
              <a:spcBef>
                <a:spcPts val="0"/>
              </a:spcBef>
            </a:pPr>
            <a:r>
              <a:rPr lang="en-US" sz="2000" dirty="0">
                <a:ea typeface="Arial" charset="0"/>
                <a:cs typeface="Arial" charset="0"/>
              </a:rPr>
              <a:t>Naïve Bayes</a:t>
            </a:r>
          </a:p>
          <a:p>
            <a:pPr marL="600083" lvl="1" indent="-257178">
              <a:lnSpc>
                <a:spcPct val="100000"/>
              </a:lnSpc>
              <a:spcBef>
                <a:spcPts val="0"/>
              </a:spcBef>
            </a:pPr>
            <a:r>
              <a:rPr lang="en-US" sz="2000" dirty="0">
                <a:ea typeface="Arial" charset="0"/>
                <a:cs typeface="Arial" charset="0"/>
              </a:rPr>
              <a:t>SVM</a:t>
            </a:r>
          </a:p>
          <a:p>
            <a:pPr marL="600083" lvl="1" indent="-257178">
              <a:lnSpc>
                <a:spcPct val="100000"/>
              </a:lnSpc>
              <a:spcBef>
                <a:spcPts val="0"/>
              </a:spcBef>
            </a:pPr>
            <a:r>
              <a:rPr lang="en-US" sz="2000" dirty="0">
                <a:ea typeface="Arial" charset="0"/>
                <a:cs typeface="Arial" charset="0"/>
              </a:rPr>
              <a:t>Neural networks</a:t>
            </a:r>
          </a:p>
          <a:p>
            <a:pPr marL="257178" indent="-257178">
              <a:lnSpc>
                <a:spcPct val="100000"/>
              </a:lnSpc>
              <a:spcBef>
                <a:spcPts val="0"/>
              </a:spcBef>
            </a:pPr>
            <a:r>
              <a:rPr lang="en-US" sz="2000" dirty="0">
                <a:ea typeface="Arial" charset="0"/>
                <a:cs typeface="Arial" charset="0"/>
              </a:rPr>
              <a:t>Principal Component analysis and the curse of dimensionality</a:t>
            </a:r>
          </a:p>
          <a:p>
            <a:pPr marL="257178" indent="-257178">
              <a:lnSpc>
                <a:spcPct val="100000"/>
              </a:lnSpc>
              <a:spcBef>
                <a:spcPts val="0"/>
              </a:spcBef>
            </a:pPr>
            <a:r>
              <a:rPr lang="en-US" sz="2000" dirty="0">
                <a:ea typeface="Arial" charset="0"/>
                <a:cs typeface="Arial" charset="0"/>
              </a:rPr>
              <a:t>Deep learning</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5200" y="6209912"/>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7"/>
                <a:ext cx="6080583" cy="3785999"/>
              </a:xfrm>
            </p:spPr>
            <p:txBody>
              <a:bodyPr>
                <a:noAutofit/>
              </a:bodyPr>
              <a:lstStyle/>
              <a:p>
                <a:pPr marL="257178" indent="-257178">
                  <a:lnSpc>
                    <a:spcPct val="100000"/>
                  </a:lnSpc>
                  <a:spcBef>
                    <a:spcPts val="0"/>
                  </a:spcBef>
                </a:pPr>
                <a:r>
                  <a:rPr lang="en-US" sz="1800" dirty="0">
                    <a:latin typeface="Arial" charset="0"/>
                    <a:ea typeface="Arial" charset="0"/>
                    <a:cs typeface="Arial" charset="0"/>
                  </a:rPr>
                  <a:t>Used for</a:t>
                </a:r>
              </a:p>
              <a:p>
                <a:pPr marL="257178" indent="-257178">
                  <a:lnSpc>
                    <a:spcPct val="100000"/>
                  </a:lnSpc>
                  <a:spcBef>
                    <a:spcPts val="0"/>
                  </a:spcBef>
                </a:pPr>
                <a:r>
                  <a:rPr lang="en-US" sz="1800" dirty="0">
                    <a:latin typeface="Arial" charset="0"/>
                    <a:ea typeface="Arial" charset="0"/>
                    <a:cs typeface="Arial" charset="0"/>
                  </a:rPr>
                  <a:t>Dimensionality reduction</a:t>
                </a:r>
              </a:p>
              <a:p>
                <a:pPr marL="257178" indent="-257178">
                  <a:lnSpc>
                    <a:spcPct val="100000"/>
                  </a:lnSpc>
                  <a:spcBef>
                    <a:spcPts val="0"/>
                  </a:spcBef>
                </a:pPr>
                <a:r>
                  <a:rPr lang="en-US" sz="1800" dirty="0">
                    <a:latin typeface="Arial" charset="0"/>
                    <a:ea typeface="Arial" charset="0"/>
                    <a:cs typeface="Arial" charset="0"/>
                  </a:rPr>
                  <a:t>Compression</a:t>
                </a:r>
              </a:p>
              <a:p>
                <a:pPr marL="257178" indent="-257178">
                  <a:lnSpc>
                    <a:spcPct val="100000"/>
                  </a:lnSpc>
                  <a:spcBef>
                    <a:spcPts val="0"/>
                  </a:spcBef>
                </a:pPr>
                <a:r>
                  <a:rPr lang="en-US" sz="1800" dirty="0">
                    <a:latin typeface="Arial" charset="0"/>
                    <a:ea typeface="Arial" charset="0"/>
                    <a:cs typeface="Arial" charset="0"/>
                  </a:rPr>
                  <a:t>De-noising</a:t>
                </a:r>
              </a:p>
              <a:p>
                <a:pPr marL="257178" indent="-257178">
                  <a:lnSpc>
                    <a:spcPct val="100000"/>
                  </a:lnSpc>
                  <a:spcBef>
                    <a:spcPts val="0"/>
                  </a:spcBef>
                </a:pPr>
                <a:r>
                  <a:rPr lang="en-US" sz="1800" dirty="0">
                    <a:latin typeface="Arial" charset="0"/>
                    <a:ea typeface="Arial" charset="0"/>
                    <a:cs typeface="Arial" charset="0"/>
                  </a:rPr>
                  <a:t>Anomaly detection</a:t>
                </a:r>
              </a:p>
              <a:p>
                <a:pPr marL="257178" indent="-257178">
                  <a:lnSpc>
                    <a:spcPct val="100000"/>
                  </a:lnSpc>
                  <a:spcBef>
                    <a:spcPts val="0"/>
                  </a:spcBef>
                </a:pPr>
                <a:r>
                  <a:rPr lang="en-US" sz="1800" dirty="0">
                    <a:latin typeface="Arial" charset="0"/>
                    <a:ea typeface="Arial" charset="0"/>
                    <a:cs typeface="Arial" charset="0"/>
                  </a:rPr>
                  <a:t>Feature extraction</a:t>
                </a:r>
              </a:p>
              <a:p>
                <a:pPr marL="257178" indent="-257178">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r>
                  <a:rPr lang="en-US" sz="1800" dirty="0">
                    <a:latin typeface="Arial" charset="0"/>
                    <a:ea typeface="Arial" charset="0"/>
                    <a:cs typeface="Arial" charset="0"/>
                    <a:hlinkClick r:id="rId3"/>
                  </a:rPr>
                  <a:t>Reference</a:t>
                </a:r>
              </a:p>
              <a:p>
                <a:pPr marL="600083" lvl="1" indent="-257178">
                  <a:lnSpc>
                    <a:spcPct val="100000"/>
                  </a:lnSpc>
                  <a:spcBef>
                    <a:spcPts val="0"/>
                  </a:spcBef>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7"/>
                <a:ext cx="6080583"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9" y="5218116"/>
            <a:ext cx="1600200" cy="273844"/>
          </a:xfrm>
        </p:spPr>
        <p:txBody>
          <a:bodyPr/>
          <a:lstStyle/>
          <a:p>
            <a:fld id="{FA32F8ED-EEB4-4D51-9E8E-3B145D9B9811}" type="slidenum">
              <a:rPr lang="en-US" sz="160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6" y="1502301"/>
            <a:ext cx="3361679" cy="2711863"/>
            <a:chOff x="6451042" y="1566165"/>
            <a:chExt cx="4482238" cy="3615815"/>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8"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2" y="2011349"/>
              <a:ext cx="1286188"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8"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6"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4"/>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1" y="3294286"/>
              <a:ext cx="1325042"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5"/>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11083</TotalTime>
  <Words>12910</Words>
  <Application>Microsoft Macintosh PowerPoint</Application>
  <PresentationFormat>Letter Paper (8.5x11 in)</PresentationFormat>
  <Paragraphs>1383</Paragraphs>
  <Slides>106</Slides>
  <Notes>106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106</vt:i4>
      </vt:variant>
    </vt:vector>
  </HeadingPairs>
  <TitlesOfParts>
    <vt:vector size="114"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lpstr>Attention and Transformers</vt:lpstr>
      <vt:lpstr>Attention</vt:lpstr>
      <vt:lpstr>Transformers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1511</cp:revision>
  <cp:lastPrinted>2023-11-03T21:01:10Z</cp:lastPrinted>
  <dcterms:created xsi:type="dcterms:W3CDTF">2017-02-22T19:21:19Z</dcterms:created>
  <dcterms:modified xsi:type="dcterms:W3CDTF">2023-12-06T23:35:56Z</dcterms:modified>
  <cp:category/>
</cp:coreProperties>
</file>